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34"/>
  </p:notesMasterIdLst>
  <p:handoutMasterIdLst>
    <p:handoutMasterId r:id="rId35"/>
  </p:handoutMasterIdLst>
  <p:sldIdLst>
    <p:sldId id="256" r:id="rId3"/>
    <p:sldId id="307" r:id="rId4"/>
    <p:sldId id="261" r:id="rId5"/>
    <p:sldId id="258" r:id="rId6"/>
    <p:sldId id="320" r:id="rId7"/>
    <p:sldId id="314" r:id="rId8"/>
    <p:sldId id="315" r:id="rId9"/>
    <p:sldId id="321" r:id="rId10"/>
    <p:sldId id="322" r:id="rId11"/>
    <p:sldId id="323" r:id="rId12"/>
    <p:sldId id="324" r:id="rId13"/>
    <p:sldId id="325" r:id="rId14"/>
    <p:sldId id="316" r:id="rId15"/>
    <p:sldId id="266" r:id="rId16"/>
    <p:sldId id="278" r:id="rId17"/>
    <p:sldId id="279" r:id="rId18"/>
    <p:sldId id="301" r:id="rId19"/>
    <p:sldId id="285" r:id="rId20"/>
    <p:sldId id="277" r:id="rId21"/>
    <p:sldId id="286" r:id="rId22"/>
    <p:sldId id="297" r:id="rId23"/>
    <p:sldId id="298" r:id="rId24"/>
    <p:sldId id="317" r:id="rId25"/>
    <p:sldId id="291" r:id="rId26"/>
    <p:sldId id="294" r:id="rId27"/>
    <p:sldId id="293" r:id="rId28"/>
    <p:sldId id="318" r:id="rId29"/>
    <p:sldId id="319" r:id="rId30"/>
    <p:sldId id="296" r:id="rId31"/>
    <p:sldId id="259" r:id="rId32"/>
    <p:sldId id="257" r:id="rId33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4B93A"/>
    <a:srgbClr val="FFFFFF"/>
    <a:srgbClr val="A6A6A6"/>
    <a:srgbClr val="641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626" y="88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ANCO\Desktop\Elementi%20ARNONE%2013-9-2017\confronti%20Piemon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Foglio1!$F$1</c:f>
              <c:strCache>
                <c:ptCount val="1"/>
                <c:pt idx="0">
                  <c:v>EV circolanti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252E-49D6-B5C6-CB6320A90FD8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52E-49D6-B5C6-CB6320A90FD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52E-49D6-B5C6-CB6320A90FD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52E-49D6-B5C6-CB6320A90FD8}"/>
              </c:ext>
            </c:extLst>
          </c:dPt>
          <c:cat>
            <c:strRef>
              <c:f>Foglio1!$A$2:$A$9</c:f>
              <c:strCache>
                <c:ptCount val="8"/>
                <c:pt idx="0">
                  <c:v>Piemonte</c:v>
                </c:pt>
                <c:pt idx="1">
                  <c:v>Lombardia</c:v>
                </c:pt>
                <c:pt idx="2">
                  <c:v>Liguria</c:v>
                </c:pt>
                <c:pt idx="3">
                  <c:v>Valle d'Aosta</c:v>
                </c:pt>
                <c:pt idx="4">
                  <c:v>Emilia Romagna</c:v>
                </c:pt>
                <c:pt idx="5">
                  <c:v>Veneto</c:v>
                </c:pt>
                <c:pt idx="6">
                  <c:v>Friuli Venezia Giulia</c:v>
                </c:pt>
                <c:pt idx="7">
                  <c:v>Trentino Alto Adige</c:v>
                </c:pt>
              </c:strCache>
            </c:strRef>
          </c:cat>
          <c:val>
            <c:numRef>
              <c:f>Foglio1!$F$2:$F$9</c:f>
              <c:numCache>
                <c:formatCode>General</c:formatCode>
                <c:ptCount val="8"/>
                <c:pt idx="0">
                  <c:v>585</c:v>
                </c:pt>
                <c:pt idx="1">
                  <c:v>2080</c:v>
                </c:pt>
                <c:pt idx="2">
                  <c:v>118</c:v>
                </c:pt>
                <c:pt idx="3">
                  <c:v>49</c:v>
                </c:pt>
                <c:pt idx="4">
                  <c:v>1008</c:v>
                </c:pt>
                <c:pt idx="5">
                  <c:v>645</c:v>
                </c:pt>
                <c:pt idx="6">
                  <c:v>112</c:v>
                </c:pt>
                <c:pt idx="7">
                  <c:v>1250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2E-49D6-B5C6-CB6320A90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axId val="94852224"/>
        <c:axId val="75469184"/>
      </c:barChart>
      <c:catAx>
        <c:axId val="94852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75469184"/>
        <c:crosses val="autoZero"/>
        <c:auto val="1"/>
        <c:lblAlgn val="ctr"/>
        <c:lblOffset val="100"/>
        <c:noMultiLvlLbl val="0"/>
      </c:catAx>
      <c:valAx>
        <c:axId val="75469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948522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DA1D3-8B61-4011-9498-94AD080073D5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DB326-0E48-43B8-AD7B-DC764EE28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446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9777D-BC59-4444-B166-34DF139356F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4BAAA-528A-485B-939A-E124FD5D1B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6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72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32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00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00316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276224" y="6162675"/>
            <a:ext cx="11601451" cy="628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t-IT" sz="24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622025" cy="68580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endParaRPr lang="id-ID"/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7134044" y="1182337"/>
            <a:ext cx="4664256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600" b="0" i="0" cap="all" baseline="0">
                <a:solidFill>
                  <a:schemeClr val="accent1"/>
                </a:solidFill>
                <a:latin typeface="+mj-lt"/>
                <a:ea typeface="Roboto Condensed Light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125418" y="3339831"/>
            <a:ext cx="4672881" cy="5079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 cap="all" baseline="0">
                <a:solidFill>
                  <a:schemeClr val="accent2"/>
                </a:solidFill>
                <a:latin typeface="+mj-lt"/>
                <a:ea typeface="Roboto Condensed Light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EDIT MASTER  SUBTITLE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35814" y="5513330"/>
            <a:ext cx="4154487" cy="19735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Surmane</a:t>
            </a:r>
            <a:r>
              <a:rPr lang="en-US" dirty="0"/>
              <a:t> | Role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135814" y="5807714"/>
            <a:ext cx="4154487" cy="197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200" b="0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Evento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145338" y="6102097"/>
            <a:ext cx="4154487" cy="197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200" b="0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Location | Date </a:t>
            </a:r>
          </a:p>
        </p:txBody>
      </p:sp>
      <p:sp>
        <p:nvSpPr>
          <p:cNvPr id="9" name="Rettangolo 8"/>
          <p:cNvSpPr/>
          <p:nvPr userDrawn="1"/>
        </p:nvSpPr>
        <p:spPr>
          <a:xfrm>
            <a:off x="10304745" y="233689"/>
            <a:ext cx="1572929" cy="628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568275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1258739"/>
            <a:ext cx="11387137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rgbClr val="124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079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6530147" y="1258739"/>
            <a:ext cx="5278436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rgbClr val="124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96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1 column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1165" y="920831"/>
            <a:ext cx="11387137" cy="19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accent1"/>
                </a:solidFill>
                <a:latin typeface="+mj-lt"/>
                <a:ea typeface="Roboto Condensed Light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1258739"/>
            <a:ext cx="11387137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rgbClr val="124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168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2 columns (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1165" y="920831"/>
            <a:ext cx="11387137" cy="19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accent1"/>
                </a:solidFill>
                <a:latin typeface="+mj-lt"/>
                <a:ea typeface="Roboto Condensed Light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1258739"/>
            <a:ext cx="5278436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4"/>
          </p:nvPr>
        </p:nvSpPr>
        <p:spPr>
          <a:xfrm>
            <a:off x="6519865" y="1258739"/>
            <a:ext cx="5278436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rgbClr val="124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40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rgbClr val="124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808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897561" y="249505"/>
            <a:ext cx="59007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5897565" y="776377"/>
            <a:ext cx="5900737" cy="0"/>
          </a:xfrm>
          <a:prstGeom prst="line">
            <a:avLst/>
          </a:prstGeom>
          <a:ln w="28575">
            <a:solidFill>
              <a:srgbClr val="124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897565" y="1258739"/>
            <a:ext cx="5900737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737225" cy="68580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endParaRPr lang="id-ID" dirty="0"/>
          </a:p>
        </p:txBody>
      </p:sp>
      <p:sp>
        <p:nvSpPr>
          <p:cNvPr id="2" name="CasellaDiTesto 1"/>
          <p:cNvSpPr txBox="1"/>
          <p:nvPr userDrawn="1"/>
        </p:nvSpPr>
        <p:spPr>
          <a:xfrm rot="16200000">
            <a:off x="-1510018" y="3198168"/>
            <a:ext cx="328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spc="333" baseline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bozza</a:t>
            </a:r>
          </a:p>
        </p:txBody>
      </p:sp>
    </p:spTree>
    <p:extLst>
      <p:ext uri="{BB962C8B-B14F-4D97-AF65-F5344CB8AC3E}">
        <p14:creationId xmlns:p14="http://schemas.microsoft.com/office/powerpoint/2010/main" val="410539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702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83107" y="1516455"/>
            <a:ext cx="1800000" cy="180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lnTo>
                  <a:pt x="2160000" y="1080000"/>
                </a:lnTo>
                <a:lnTo>
                  <a:pt x="1080000" y="2160000"/>
                </a:lnTo>
                <a:lnTo>
                  <a:pt x="0" y="1080000"/>
                </a:lnTo>
                <a:close/>
              </a:path>
            </a:pathLst>
          </a:custGeom>
          <a:noFill/>
        </p:spPr>
        <p:txBody>
          <a:bodyPr wrap="square" lIns="68580" tIns="34290" rIns="68580" bIns="34290">
            <a:noAutofit/>
          </a:bodyPr>
          <a:lstStyle>
            <a:lvl1pPr>
              <a:defRPr sz="1067"/>
            </a:lvl1pPr>
          </a:lstStyle>
          <a:p>
            <a:endParaRPr lang="id-ID"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927687" y="4264571"/>
            <a:ext cx="1800000" cy="180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lnTo>
                  <a:pt x="2160000" y="1080000"/>
                </a:lnTo>
                <a:lnTo>
                  <a:pt x="1080000" y="2160000"/>
                </a:lnTo>
                <a:lnTo>
                  <a:pt x="0" y="1080000"/>
                </a:lnTo>
                <a:close/>
              </a:path>
            </a:pathLst>
          </a:custGeom>
          <a:noFill/>
        </p:spPr>
        <p:txBody>
          <a:bodyPr wrap="square" lIns="68580" tIns="34290" rIns="68580" bIns="34290">
            <a:noAutofit/>
          </a:bodyPr>
          <a:lstStyle>
            <a:lvl1pPr>
              <a:defRPr sz="1067"/>
            </a:lvl1pPr>
          </a:lstStyle>
          <a:p>
            <a:endParaRPr lang="id-ID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1258739"/>
            <a:ext cx="11387137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640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1163" y="1142891"/>
            <a:ext cx="5515897" cy="2934315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803513" y="4194577"/>
            <a:ext cx="4994787" cy="2109635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15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Im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83107" y="2126703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lnTo>
                  <a:pt x="2160000" y="1080000"/>
                </a:lnTo>
                <a:lnTo>
                  <a:pt x="1080000" y="2160000"/>
                </a:lnTo>
                <a:lnTo>
                  <a:pt x="0" y="1080000"/>
                </a:lnTo>
                <a:close/>
              </a:path>
            </a:pathLst>
          </a:custGeom>
          <a:noFill/>
        </p:spPr>
        <p:txBody>
          <a:bodyPr wrap="square" lIns="68580" tIns="34290" rIns="68580" bIns="34290">
            <a:noAutofit/>
          </a:bodyPr>
          <a:lstStyle>
            <a:lvl1pPr>
              <a:defRPr sz="1067"/>
            </a:lvl1pPr>
          </a:lstStyle>
          <a:p>
            <a:endParaRPr lang="id-ID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780503" y="1610512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lnTo>
                  <a:pt x="2160000" y="1080000"/>
                </a:lnTo>
                <a:lnTo>
                  <a:pt x="1080000" y="2160000"/>
                </a:lnTo>
                <a:lnTo>
                  <a:pt x="0" y="1080000"/>
                </a:lnTo>
                <a:close/>
              </a:path>
            </a:pathLst>
          </a:custGeom>
          <a:noFill/>
        </p:spPr>
        <p:txBody>
          <a:bodyPr wrap="square" lIns="68580" tIns="34290" rIns="68580" bIns="34290">
            <a:noAutofit/>
          </a:bodyPr>
          <a:lstStyle>
            <a:lvl1pPr>
              <a:defRPr sz="1067"/>
            </a:lvl1pPr>
          </a:lstStyle>
          <a:p>
            <a:endParaRPr lang="id-ID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277896" y="2126704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lnTo>
                  <a:pt x="2160000" y="1080000"/>
                </a:lnTo>
                <a:lnTo>
                  <a:pt x="1080000" y="2160000"/>
                </a:lnTo>
                <a:lnTo>
                  <a:pt x="0" y="1080000"/>
                </a:lnTo>
                <a:close/>
              </a:path>
            </a:pathLst>
          </a:custGeom>
          <a:noFill/>
        </p:spPr>
        <p:txBody>
          <a:bodyPr wrap="square" lIns="68580" tIns="34290" rIns="68580" bIns="34290">
            <a:noAutofit/>
          </a:bodyPr>
          <a:lstStyle>
            <a:lvl1pPr>
              <a:defRPr sz="1067"/>
            </a:lvl1pPr>
          </a:lstStyle>
          <a:p>
            <a:endParaRPr lang="id-ID"/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775289" y="2126703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lnTo>
                  <a:pt x="2160000" y="1080000"/>
                </a:lnTo>
                <a:lnTo>
                  <a:pt x="1080000" y="2160000"/>
                </a:lnTo>
                <a:lnTo>
                  <a:pt x="0" y="1080000"/>
                </a:lnTo>
                <a:close/>
              </a:path>
            </a:pathLst>
          </a:custGeom>
          <a:noFill/>
        </p:spPr>
        <p:txBody>
          <a:bodyPr wrap="square" lIns="68580" tIns="34290" rIns="68580" bIns="34290">
            <a:noAutofit/>
          </a:bodyPr>
          <a:lstStyle>
            <a:lvl1pPr>
              <a:defRPr sz="1067"/>
            </a:lvl1pPr>
          </a:lstStyle>
          <a:p>
            <a:endParaRPr lang="id-ID"/>
          </a:p>
        </p:txBody>
      </p:sp>
      <p:sp>
        <p:nvSpPr>
          <p:cNvPr id="15" name="Content Placeholder 6"/>
          <p:cNvSpPr>
            <a:spLocks noGrp="1"/>
          </p:cNvSpPr>
          <p:nvPr>
            <p:ph sz="quarter" idx="14"/>
          </p:nvPr>
        </p:nvSpPr>
        <p:spPr>
          <a:xfrm>
            <a:off x="411165" y="4542772"/>
            <a:ext cx="11387137" cy="171137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17" name="Connettore 1 16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579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_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659661" y="1808795"/>
            <a:ext cx="1814252" cy="1814252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 wrap="square" lIns="68580" tIns="34290" rIns="68580" bIns="34290">
            <a:noAutofit/>
          </a:bodyPr>
          <a:lstStyle>
            <a:lvl1pPr>
              <a:defRPr sz="933"/>
            </a:lvl1pPr>
          </a:lstStyle>
          <a:p>
            <a:endParaRPr lang="id-ID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12105" y="1808795"/>
            <a:ext cx="1814252" cy="1814252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 wrap="square" lIns="68580" tIns="34290" rIns="68580" bIns="34290">
            <a:noAutofit/>
          </a:bodyPr>
          <a:lstStyle>
            <a:lvl1pPr>
              <a:defRPr sz="933"/>
            </a:lvl1pPr>
          </a:lstStyle>
          <a:p>
            <a:endParaRPr lang="id-ID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164549" y="1808795"/>
            <a:ext cx="1814252" cy="1814252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 wrap="square" lIns="68580" tIns="34290" rIns="68580" bIns="34290">
            <a:noAutofit/>
          </a:bodyPr>
          <a:lstStyle>
            <a:lvl1pPr>
              <a:defRPr sz="933"/>
            </a:lvl1pPr>
          </a:lstStyle>
          <a:p>
            <a:endParaRPr lang="id-ID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4367409"/>
            <a:ext cx="11387137" cy="188674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13" name="Connettore 1 12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736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_Imag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7967002" y="0"/>
            <a:ext cx="4224999" cy="2529840"/>
          </a:xfrm>
          <a:custGeom>
            <a:avLst/>
            <a:gdLst>
              <a:gd name="connsiteX0" fmla="*/ 313365 w 4224998"/>
              <a:gd name="connsiteY0" fmla="*/ 0 h 2529840"/>
              <a:gd name="connsiteX1" fmla="*/ 4224998 w 4224998"/>
              <a:gd name="connsiteY1" fmla="*/ 0 h 2529840"/>
              <a:gd name="connsiteX2" fmla="*/ 4224998 w 4224998"/>
              <a:gd name="connsiteY2" fmla="*/ 713272 h 2529840"/>
              <a:gd name="connsiteX3" fmla="*/ 2328203 w 4224998"/>
              <a:gd name="connsiteY3" fmla="*/ 2529840 h 2529840"/>
              <a:gd name="connsiteX4" fmla="*/ 0 w 4224998"/>
              <a:gd name="connsiteY4" fmla="*/ 300111 h 252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4998" h="2529840">
                <a:moveTo>
                  <a:pt x="313365" y="0"/>
                </a:moveTo>
                <a:lnTo>
                  <a:pt x="4224998" y="0"/>
                </a:lnTo>
                <a:lnTo>
                  <a:pt x="4224998" y="713272"/>
                </a:lnTo>
                <a:lnTo>
                  <a:pt x="2328203" y="2529840"/>
                </a:lnTo>
                <a:lnTo>
                  <a:pt x="0" y="300111"/>
                </a:lnTo>
                <a:close/>
              </a:path>
            </a:pathLst>
          </a:custGeom>
          <a:noFill/>
        </p:spPr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86401" y="436099"/>
            <a:ext cx="4656407" cy="4459459"/>
          </a:xfrm>
          <a:custGeom>
            <a:avLst/>
            <a:gdLst>
              <a:gd name="connsiteX0" fmla="*/ 2328203 w 4656406"/>
              <a:gd name="connsiteY0" fmla="*/ 0 h 4459459"/>
              <a:gd name="connsiteX1" fmla="*/ 4656406 w 4656406"/>
              <a:gd name="connsiteY1" fmla="*/ 2229730 h 4459459"/>
              <a:gd name="connsiteX2" fmla="*/ 2328203 w 4656406"/>
              <a:gd name="connsiteY2" fmla="*/ 4459459 h 4459459"/>
              <a:gd name="connsiteX3" fmla="*/ 0 w 4656406"/>
              <a:gd name="connsiteY3" fmla="*/ 2229730 h 44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6406" h="4459459">
                <a:moveTo>
                  <a:pt x="2328203" y="0"/>
                </a:moveTo>
                <a:lnTo>
                  <a:pt x="4656406" y="2229730"/>
                </a:lnTo>
                <a:lnTo>
                  <a:pt x="2328203" y="4459459"/>
                </a:lnTo>
                <a:lnTo>
                  <a:pt x="0" y="2229730"/>
                </a:lnTo>
                <a:close/>
              </a:path>
            </a:pathLst>
          </a:custGeom>
          <a:noFill/>
        </p:spPr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073705" y="3584917"/>
            <a:ext cx="4656407" cy="3273084"/>
          </a:xfrm>
          <a:custGeom>
            <a:avLst/>
            <a:gdLst>
              <a:gd name="connsiteX0" fmla="*/ 2328203 w 4656406"/>
              <a:gd name="connsiteY0" fmla="*/ 0 h 3273084"/>
              <a:gd name="connsiteX1" fmla="*/ 4656406 w 4656406"/>
              <a:gd name="connsiteY1" fmla="*/ 2229730 h 3273084"/>
              <a:gd name="connsiteX2" fmla="*/ 3566973 w 4656406"/>
              <a:gd name="connsiteY2" fmla="*/ 3273084 h 3273084"/>
              <a:gd name="connsiteX3" fmla="*/ 1089433 w 4656406"/>
              <a:gd name="connsiteY3" fmla="*/ 3273084 h 3273084"/>
              <a:gd name="connsiteX4" fmla="*/ 0 w 4656406"/>
              <a:gd name="connsiteY4" fmla="*/ 2229730 h 327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6406" h="3273084">
                <a:moveTo>
                  <a:pt x="2328203" y="0"/>
                </a:moveTo>
                <a:lnTo>
                  <a:pt x="4656406" y="2229730"/>
                </a:lnTo>
                <a:lnTo>
                  <a:pt x="3566973" y="3273084"/>
                </a:lnTo>
                <a:lnTo>
                  <a:pt x="1089433" y="3273084"/>
                </a:lnTo>
                <a:lnTo>
                  <a:pt x="0" y="2229730"/>
                </a:lnTo>
                <a:close/>
              </a:path>
            </a:pathLst>
          </a:custGeom>
          <a:noFill/>
        </p:spPr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554306" y="1219200"/>
            <a:ext cx="2637695" cy="4459459"/>
          </a:xfrm>
          <a:custGeom>
            <a:avLst/>
            <a:gdLst>
              <a:gd name="connsiteX0" fmla="*/ 2328203 w 2637694"/>
              <a:gd name="connsiteY0" fmla="*/ 0 h 4459459"/>
              <a:gd name="connsiteX1" fmla="*/ 2637694 w 2637694"/>
              <a:gd name="connsiteY1" fmla="*/ 296401 h 4459459"/>
              <a:gd name="connsiteX2" fmla="*/ 2637694 w 2637694"/>
              <a:gd name="connsiteY2" fmla="*/ 4163059 h 4459459"/>
              <a:gd name="connsiteX3" fmla="*/ 2328203 w 2637694"/>
              <a:gd name="connsiteY3" fmla="*/ 4459459 h 4459459"/>
              <a:gd name="connsiteX4" fmla="*/ 0 w 2637694"/>
              <a:gd name="connsiteY4" fmla="*/ 2229730 h 44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7694" h="4459459">
                <a:moveTo>
                  <a:pt x="2328203" y="0"/>
                </a:moveTo>
                <a:lnTo>
                  <a:pt x="2637694" y="296401"/>
                </a:lnTo>
                <a:lnTo>
                  <a:pt x="2637694" y="4163059"/>
                </a:lnTo>
                <a:lnTo>
                  <a:pt x="2328203" y="4459459"/>
                </a:lnTo>
                <a:lnTo>
                  <a:pt x="0" y="2229730"/>
                </a:lnTo>
                <a:close/>
              </a:path>
            </a:pathLst>
          </a:custGeom>
          <a:noFill/>
        </p:spPr>
      </p:sp>
      <p:cxnSp>
        <p:nvCxnSpPr>
          <p:cNvPr id="8" name="Connettore 1 7"/>
          <p:cNvCxnSpPr/>
          <p:nvPr userDrawn="1"/>
        </p:nvCxnSpPr>
        <p:spPr>
          <a:xfrm>
            <a:off x="411163" y="776377"/>
            <a:ext cx="671195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6"/>
          <p:cNvSpPr>
            <a:spLocks noGrp="1"/>
          </p:cNvSpPr>
          <p:nvPr>
            <p:ph sz="quarter" idx="14"/>
          </p:nvPr>
        </p:nvSpPr>
        <p:spPr>
          <a:xfrm>
            <a:off x="411165" y="1258739"/>
            <a:ext cx="6711951" cy="4995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1843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_Imag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21829" y="1"/>
            <a:ext cx="6270171" cy="3410857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</p:sp>
      <p:sp>
        <p:nvSpPr>
          <p:cNvPr id="6" name="Content Placeholder 6"/>
          <p:cNvSpPr>
            <a:spLocks noGrp="1"/>
          </p:cNvSpPr>
          <p:nvPr>
            <p:ph sz="quarter" idx="14"/>
          </p:nvPr>
        </p:nvSpPr>
        <p:spPr>
          <a:xfrm>
            <a:off x="6040073" y="4236440"/>
            <a:ext cx="5758227" cy="2013096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553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_Imag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070555"/>
          </a:xfrm>
          <a:prstGeom prst="rect">
            <a:avLst/>
          </a:prstGeom>
          <a:noFill/>
        </p:spPr>
        <p:txBody>
          <a:bodyPr lIns="68580" tIns="34290" rIns="68580" bIns="34290"/>
          <a:lstStyle>
            <a:lvl1pPr marL="0" indent="0">
              <a:buNone/>
              <a:defRPr sz="1200" baseline="0"/>
            </a:lvl1pPr>
          </a:lstStyle>
          <a:p>
            <a:endParaRPr lang="id-ID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4367409"/>
            <a:ext cx="11387137" cy="188674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426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mel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333751"/>
          </a:xfrm>
          <a:prstGeom prst="rect">
            <a:avLst/>
          </a:prstGeom>
          <a:noFill/>
        </p:spPr>
        <p:txBody>
          <a:bodyPr lIns="68580" tIns="34290" rIns="68580" bIns="34290"/>
          <a:lstStyle>
            <a:lvl1pPr marL="0" indent="0">
              <a:buNone/>
              <a:defRPr sz="1867"/>
            </a:lvl1pPr>
          </a:lstStyle>
          <a:p>
            <a:endParaRPr lang="id-ID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4367409"/>
            <a:ext cx="11387137" cy="188674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0079C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0079C1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0079C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0079C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24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Singe Lef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273845" cy="6858000"/>
          </a:xfrm>
          <a:prstGeom prst="rect">
            <a:avLst/>
          </a:prstGeom>
          <a:noFill/>
        </p:spPr>
        <p:txBody>
          <a:bodyPr lIns="68580" tIns="34290" rIns="68580" bIns="34290"/>
          <a:lstStyle>
            <a:lvl1pPr marL="0" indent="0">
              <a:buNone/>
              <a:defRPr sz="1867"/>
            </a:lvl1pPr>
          </a:lstStyle>
          <a:p>
            <a:endParaRPr lang="id-ID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4367409"/>
            <a:ext cx="11387137" cy="188674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0079C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0079C1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0079C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0079C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294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_Mocku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901162" y="1707045"/>
            <a:ext cx="1952031" cy="3411367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33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3"/>
          </p:nvPr>
        </p:nvSpPr>
        <p:spPr>
          <a:xfrm>
            <a:off x="7356954" y="985382"/>
            <a:ext cx="4441348" cy="198746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53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380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_Mockup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613294" y="3115099"/>
            <a:ext cx="2919623" cy="5103351"/>
          </a:xfrm>
          <a:prstGeom prst="rect">
            <a:avLst/>
          </a:prstGeom>
          <a:noFill/>
          <a:effectLst/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33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1258740"/>
            <a:ext cx="11387137" cy="176420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758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_Mocku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6500689" y="2848057"/>
            <a:ext cx="4137675" cy="2610612"/>
          </a:xfrm>
          <a:prstGeom prst="rect">
            <a:avLst/>
          </a:prstGeom>
          <a:noFill/>
        </p:spPr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1258740"/>
            <a:ext cx="11387137" cy="162224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755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_Mockup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341087" y="3187793"/>
            <a:ext cx="2908549" cy="1847088"/>
          </a:xfrm>
          <a:prstGeom prst="rect">
            <a:avLst/>
          </a:prstGeom>
          <a:noFill/>
        </p:spPr>
      </p:sp>
      <p:sp>
        <p:nvSpPr>
          <p:cNvPr id="4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1930377" y="3187793"/>
            <a:ext cx="2908549" cy="1847088"/>
          </a:xfrm>
          <a:prstGeom prst="rect">
            <a:avLst/>
          </a:prstGeom>
          <a:noFill/>
        </p:spPr>
      </p:sp>
      <p:sp>
        <p:nvSpPr>
          <p:cNvPr id="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452514" y="3544623"/>
            <a:ext cx="3281748" cy="2071116"/>
          </a:xfrm>
          <a:prstGeom prst="rect">
            <a:avLst/>
          </a:prstGeom>
          <a:noFill/>
        </p:spPr>
      </p:sp>
      <p:sp>
        <p:nvSpPr>
          <p:cNvPr id="11" name="Content Placeholder 6"/>
          <p:cNvSpPr>
            <a:spLocks noGrp="1"/>
          </p:cNvSpPr>
          <p:nvPr>
            <p:ph sz="quarter" idx="13"/>
          </p:nvPr>
        </p:nvSpPr>
        <p:spPr>
          <a:xfrm>
            <a:off x="411165" y="1258740"/>
            <a:ext cx="11387137" cy="176420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11161" y="249505"/>
            <a:ext cx="11387139" cy="346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411165" y="776377"/>
            <a:ext cx="1138713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028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066972"/>
            <a:ext cx="12192000" cy="79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d-ID" sz="24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705351"/>
          </a:xfrm>
          <a:prstGeom prst="rect">
            <a:avLst/>
          </a:prstGeom>
          <a:noFill/>
        </p:spPr>
        <p:txBody>
          <a:bodyPr lIns="68580" tIns="34290" rIns="68580" bIns="34290" anchor="ctr" anchorCtr="0"/>
          <a:lstStyle>
            <a:lvl1pPr algn="ctr">
              <a:defRPr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27818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91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066972"/>
            <a:ext cx="12192000" cy="79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d-ID" sz="2400"/>
          </a:p>
        </p:txBody>
      </p:sp>
      <p:sp>
        <p:nvSpPr>
          <p:cNvPr id="4" name="Rectangle 2"/>
          <p:cNvSpPr/>
          <p:nvPr userDrawn="1"/>
        </p:nvSpPr>
        <p:spPr>
          <a:xfrm>
            <a:off x="0" y="0"/>
            <a:ext cx="12192000" cy="79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d-ID" sz="2400"/>
          </a:p>
        </p:txBody>
      </p:sp>
    </p:spTree>
    <p:extLst>
      <p:ext uri="{BB962C8B-B14F-4D97-AF65-F5344CB8AC3E}">
        <p14:creationId xmlns:p14="http://schemas.microsoft.com/office/powerpoint/2010/main" val="3045051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39"/>
          <p:cNvSpPr/>
          <p:nvPr userDrawn="1"/>
        </p:nvSpPr>
        <p:spPr>
          <a:xfrm>
            <a:off x="300" y="0"/>
            <a:ext cx="12191400" cy="6858000"/>
          </a:xfrm>
          <a:prstGeom prst="rect">
            <a:avLst/>
          </a:prstGeom>
          <a:ln w="76200">
            <a:solidFill>
              <a:srgbClr val="80B815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8" name="Titolo 1"/>
          <p:cNvSpPr>
            <a:spLocks noGrp="1"/>
          </p:cNvSpPr>
          <p:nvPr>
            <p:ph type="ctrTitle" hasCustomPrompt="1"/>
          </p:nvPr>
        </p:nvSpPr>
        <p:spPr>
          <a:xfrm>
            <a:off x="736600" y="3064566"/>
            <a:ext cx="10718800" cy="48046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lang="it-IT" sz="3500" b="1" kern="1200" cap="all" dirty="0">
                <a:solidFill>
                  <a:srgbClr val="075071"/>
                </a:solidFill>
                <a:latin typeface="+mn-lt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22" name="Segnaposto contenuto 2"/>
          <p:cNvSpPr>
            <a:spLocks noGrp="1"/>
          </p:cNvSpPr>
          <p:nvPr>
            <p:ph idx="10" hasCustomPrompt="1"/>
          </p:nvPr>
        </p:nvSpPr>
        <p:spPr>
          <a:xfrm>
            <a:off x="749101" y="5209881"/>
            <a:ext cx="10706300" cy="1763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2"/>
              </a:buClr>
              <a:buNone/>
              <a:defRPr lang="it-IT" sz="1600" b="1" kern="1200" cap="none" baseline="0" dirty="0" smtClean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Clr>
                <a:schemeClr val="accent2"/>
              </a:buClr>
              <a:buNone/>
              <a:defRPr lang="it-IT" sz="1600" b="1" kern="1200" cap="none" baseline="0" dirty="0" smtClean="0">
                <a:solidFill>
                  <a:schemeClr val="accent1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>
              <a:buClr>
                <a:schemeClr val="accent2"/>
              </a:buClr>
              <a:buNone/>
              <a:defRPr lang="it-IT" sz="1600" b="1" kern="1200" cap="none" baseline="0" dirty="0" smtClean="0">
                <a:solidFill>
                  <a:schemeClr val="accent1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LUOGO | DATA</a:t>
            </a:r>
          </a:p>
        </p:txBody>
      </p:sp>
      <p:sp>
        <p:nvSpPr>
          <p:cNvPr id="1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749101" y="4261473"/>
            <a:ext cx="10706300" cy="7733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lang="it-IT" sz="2400" b="1" kern="1200" cap="none" baseline="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dirty="0"/>
              <a:t>NOME COGNOME</a:t>
            </a:r>
          </a:p>
          <a:p>
            <a:r>
              <a:rPr lang="it-IT" dirty="0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116909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60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58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73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76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15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55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38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11539073" y="6467591"/>
            <a:ext cx="497545" cy="307776"/>
          </a:xfrm>
          <a:prstGeom prst="rect">
            <a:avLst/>
          </a:prstGeom>
          <a:solidFill>
            <a:srgbClr val="124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it-IT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39073" y="6534313"/>
            <a:ext cx="497545" cy="1743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1067" b="1" i="0" smtClean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pPr algn="ctr"/>
              <a:t>‹N›</a:t>
            </a:fld>
            <a:endParaRPr lang="en-US" sz="1067" b="1" i="0" dirty="0">
              <a:solidFill>
                <a:schemeClr val="bg1"/>
              </a:solidFill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2" name="Rettangolo 1"/>
          <p:cNvSpPr/>
          <p:nvPr userDrawn="1"/>
        </p:nvSpPr>
        <p:spPr>
          <a:xfrm>
            <a:off x="264160" y="6557914"/>
            <a:ext cx="86766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noProof="0" dirty="0" smtClean="0">
                <a:solidFill>
                  <a:srgbClr val="124E6E"/>
                </a:solidFill>
              </a:rPr>
              <a:t>Soluzioni di mobilità sostenibile 		</a:t>
            </a:r>
            <a:r>
              <a:rPr lang="it-IT" sz="1200" b="1" i="1" cap="none" noProof="0" dirty="0" smtClean="0">
                <a:solidFill>
                  <a:srgbClr val="124E6E"/>
                </a:solidFill>
              </a:rPr>
              <a:t>		Alba, 13 Aprile 2019</a:t>
            </a:r>
            <a:endParaRPr lang="it-IT" sz="1200" b="1" i="1" noProof="0" dirty="0">
              <a:solidFill>
                <a:srgbClr val="124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6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243249" y="2595981"/>
            <a:ext cx="35484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 smtClean="0"/>
              <a:t>La </a:t>
            </a:r>
            <a:r>
              <a:rPr lang="it-IT" sz="2800" b="1" dirty="0"/>
              <a:t>pianificazione della mobilità elettrica a livello europeo, nazionale e per i nostri territori rurali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00" y="4705348"/>
            <a:ext cx="3526625" cy="12001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88" y="2767582"/>
            <a:ext cx="3241516" cy="193776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0421651" y="6041699"/>
            <a:ext cx="1302897" cy="6263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761" y="6211669"/>
            <a:ext cx="433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Cristiana Botta - LINKS </a:t>
            </a:r>
            <a:r>
              <a:rPr lang="it-IT" dirty="0">
                <a:solidFill>
                  <a:schemeClr val="bg1"/>
                </a:solidFill>
              </a:rPr>
              <a:t>Foundation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3363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828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diffusione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delle infrastrutture di ricarica in Italia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0" y="6557638"/>
            <a:ext cx="762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+mn-ea"/>
                <a:cs typeface="+mn-cs"/>
              </a:rPr>
              <a:t>Fonte: E-</a:t>
            </a:r>
            <a:r>
              <a:rPr kumimoji="0" lang="it-IT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+mn-ea"/>
                <a:cs typeface="+mn-cs"/>
              </a:rPr>
              <a:t>Mobility</a:t>
            </a:r>
            <a:r>
              <a:rPr kumimoji="0" lang="it-IT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+mn-ea"/>
                <a:cs typeface="+mn-cs"/>
              </a:rPr>
              <a:t> 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+mn-ea"/>
                <a:cs typeface="+mn-cs"/>
              </a:rPr>
              <a:t>Report </a:t>
            </a:r>
            <a:r>
              <a:rPr kumimoji="0" lang="it-IT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+mn-ea"/>
                <a:cs typeface="+mn-cs"/>
              </a:rPr>
              <a:t>2018, Politecnico di Milano</a:t>
            </a:r>
            <a:endParaRPr kumimoji="0" lang="it-IT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5795" t="12255" r="44148" b="3105"/>
          <a:stretch/>
        </p:blipFill>
        <p:spPr>
          <a:xfrm>
            <a:off x="7004564" y="807962"/>
            <a:ext cx="4672572" cy="557694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991864" y="3797300"/>
            <a:ext cx="1440936" cy="186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9916" y="1021769"/>
            <a:ext cx="4442584" cy="327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2017 si possono stimare circa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2750 punti di ricarica pubblici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(corrispondenti a circa 1300 colonnine), il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48%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dei quali collocati nel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 Italia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al 2017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punti di ricarica sono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cresciuti di circa 750 unità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/>
          </p:nvPr>
        </p:nvGraphicFramePr>
        <p:xfrm>
          <a:off x="514379" y="5267317"/>
          <a:ext cx="8115241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4697">
                  <a:extLst>
                    <a:ext uri="{9D8B030D-6E8A-4147-A177-3AD203B41FA5}">
                      <a16:colId xmlns:a16="http://schemas.microsoft.com/office/drawing/2014/main" val="3759295385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698409405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807414925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544635887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1920750852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1649553292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3518289076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117879830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2174734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Punti di ricarica pubblici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2011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2012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2013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2014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2015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2016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2017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2018</a:t>
                      </a:r>
                      <a:endParaRPr lang="it-IT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5746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 err="1" smtClean="0"/>
                        <a:t>Normal</a:t>
                      </a:r>
                      <a:r>
                        <a:rPr lang="it-IT" sz="1800" dirty="0" smtClean="0"/>
                        <a:t> </a:t>
                      </a:r>
                      <a:r>
                        <a:rPr lang="it-IT" sz="1800" dirty="0" err="1" smtClean="0"/>
                        <a:t>power</a:t>
                      </a:r>
                      <a:r>
                        <a:rPr lang="it-IT" sz="1800" dirty="0" smtClean="0"/>
                        <a:t> (&lt; 22kW) 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614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1350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1350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1350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1679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1796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2298</a:t>
                      </a:r>
                      <a:endParaRPr lang="it-IT" sz="1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2741</a:t>
                      </a:r>
                      <a:endParaRPr lang="it-IT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10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High </a:t>
                      </a:r>
                      <a:r>
                        <a:rPr lang="it-IT" sz="1800" dirty="0" err="1" smtClean="0"/>
                        <a:t>power</a:t>
                      </a:r>
                      <a:r>
                        <a:rPr lang="it-IT" sz="1800" dirty="0" smtClean="0"/>
                        <a:t> (&gt;22kW)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6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13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70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203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443</a:t>
                      </a:r>
                      <a:endParaRPr lang="it-IT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349624"/>
                  </a:ext>
                </a:extLst>
              </a:tr>
            </a:tbl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828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diffusione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delle infrastrutture di ricarica in Piemonte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\\SITINAS04\Trasporti\Progetti in corso\Progetti conclusi\2016-02_Energia e TPT\Lavoro\Punti-ricarica-Piemonte\stazioni-charge-piemonte _agg_gen_2018.jpg"/>
          <p:cNvPicPr>
            <a:picLocks noChangeAspect="1" noChangeArrowheads="1"/>
          </p:cNvPicPr>
          <p:nvPr/>
        </p:nvPicPr>
        <p:blipFill>
          <a:blip r:embed="rId3" cstate="print"/>
          <a:srcRect l="4116" t="5825" r="3138" b="7381"/>
          <a:stretch>
            <a:fillRect/>
          </a:stretch>
        </p:blipFill>
        <p:spPr bwMode="auto">
          <a:xfrm>
            <a:off x="6642100" y="742078"/>
            <a:ext cx="5549900" cy="7339659"/>
          </a:xfrm>
          <a:prstGeom prst="rect">
            <a:avLst/>
          </a:prstGeom>
          <a:noFill/>
        </p:spPr>
      </p:pic>
      <p:grpSp>
        <p:nvGrpSpPr>
          <p:cNvPr id="8" name="Gruppo 7"/>
          <p:cNvGrpSpPr/>
          <p:nvPr/>
        </p:nvGrpSpPr>
        <p:grpSpPr>
          <a:xfrm>
            <a:off x="6475885" y="742078"/>
            <a:ext cx="1702915" cy="1963022"/>
            <a:chOff x="179512" y="3573016"/>
            <a:chExt cx="1433105" cy="1722884"/>
          </a:xfrm>
        </p:grpSpPr>
        <p:pic>
          <p:nvPicPr>
            <p:cNvPr id="9" name="Picture 2" descr="\\SITINAS04\Trasporti\Progetti in corso\Progetti conclusi\2016-02_Energia e TPT\Lavoro\Punti-ricarica-Piemonte\stazioni-charge-piemonte _agg_gen_2018.jpg"/>
            <p:cNvPicPr>
              <a:picLocks noChangeAspect="1" noChangeArrowheads="1"/>
            </p:cNvPicPr>
            <p:nvPr/>
          </p:nvPicPr>
          <p:blipFill>
            <a:blip r:embed="rId3" cstate="print"/>
            <a:srcRect l="4217" t="11792" r="79044" b="78686"/>
            <a:stretch>
              <a:fillRect/>
            </a:stretch>
          </p:blipFill>
          <p:spPr bwMode="auto">
            <a:xfrm>
              <a:off x="179512" y="3573016"/>
              <a:ext cx="1433105" cy="1152128"/>
            </a:xfrm>
            <a:prstGeom prst="rect">
              <a:avLst/>
            </a:prstGeom>
            <a:noFill/>
          </p:spPr>
        </p:pic>
        <p:pic>
          <p:nvPicPr>
            <p:cNvPr id="10" name="Picture 2" descr="\\SITINAS04\Trasporti\Progetti in corso\Progetti conclusi\2016-02_Energia e TPT\Lavoro\Punti-ricarica-Piemonte\stazioni-charge-piemonte _agg_gen_2018.jpg"/>
            <p:cNvPicPr>
              <a:picLocks noChangeAspect="1" noChangeArrowheads="1"/>
            </p:cNvPicPr>
            <p:nvPr/>
          </p:nvPicPr>
          <p:blipFill>
            <a:blip r:embed="rId3" cstate="print"/>
            <a:srcRect l="4217" t="23405" r="79044" b="74034"/>
            <a:stretch>
              <a:fillRect/>
            </a:stretch>
          </p:blipFill>
          <p:spPr bwMode="auto">
            <a:xfrm>
              <a:off x="179512" y="4725144"/>
              <a:ext cx="1433105" cy="309892"/>
            </a:xfrm>
            <a:prstGeom prst="rect">
              <a:avLst/>
            </a:prstGeom>
            <a:noFill/>
          </p:spPr>
        </p:pic>
        <p:pic>
          <p:nvPicPr>
            <p:cNvPr id="11" name="Picture 2" descr="\\SITINAS04\Trasporti\Progetti in corso\Progetti conclusi\2016-02_Energia e TPT\Lavoro\Punti-ricarica-Piemonte\stazioni-charge-piemonte _agg_gen_2018.jpg"/>
            <p:cNvPicPr>
              <a:picLocks noChangeAspect="1" noChangeArrowheads="1"/>
            </p:cNvPicPr>
            <p:nvPr/>
          </p:nvPicPr>
          <p:blipFill>
            <a:blip r:embed="rId3" cstate="print"/>
            <a:srcRect l="4217" t="21314" r="79044" b="76482"/>
            <a:stretch>
              <a:fillRect/>
            </a:stretch>
          </p:blipFill>
          <p:spPr bwMode="auto">
            <a:xfrm>
              <a:off x="179512" y="5029175"/>
              <a:ext cx="1433105" cy="266725"/>
            </a:xfrm>
            <a:prstGeom prst="rect">
              <a:avLst/>
            </a:prstGeom>
            <a:noFill/>
          </p:spPr>
        </p:pic>
      </p:grpSp>
      <p:sp>
        <p:nvSpPr>
          <p:cNvPr id="12" name="Rettangolo 11"/>
          <p:cNvSpPr/>
          <p:nvPr/>
        </p:nvSpPr>
        <p:spPr>
          <a:xfrm>
            <a:off x="72570" y="6532247"/>
            <a:ext cx="802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Fonti: Tesla, Enel Drive,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Evibility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Duferco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EV-WAY,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BlueTorino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Chargemap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Openchargemap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(Novembre 2017)</a:t>
            </a:r>
            <a:b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kumimoji="0" lang="it-IT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45317" y="1090335"/>
            <a:ext cx="4671184" cy="4570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2017 si stimano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circa 347 punti di ricarica pubblici,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pari a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127 stazioni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ricarica (la maggior parte delle quali sotto i 22 kW), così distribuite:</a:t>
            </a:r>
          </a:p>
          <a:p>
            <a:pPr marL="261938" marR="0" lvl="1" indent="-261938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BlueTorino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(52%)</a:t>
            </a:r>
          </a:p>
          <a:p>
            <a:pPr marL="261938" marR="0" lvl="1" indent="-261938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 Tesla (29%)</a:t>
            </a:r>
          </a:p>
          <a:p>
            <a:pPr marL="261938" marR="0" lvl="1" indent="-261938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Eneldrive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(9%)</a:t>
            </a:r>
          </a:p>
          <a:p>
            <a:pPr marL="261938" marR="0" lvl="1" indent="-261938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EvWAY-Route220 (8%)</a:t>
            </a:r>
          </a:p>
          <a:p>
            <a:pPr marL="261938" marR="0" lvl="1" indent="-261938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Duferco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(2%)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828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diffusione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delle infrastrutture di ricarica a Torino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3" descr="2018-10-24_ECS-Torino_CB_03.jpg"/>
          <p:cNvPicPr>
            <a:picLocks noChangeAspect="1"/>
          </p:cNvPicPr>
          <p:nvPr/>
        </p:nvPicPr>
        <p:blipFill>
          <a:blip r:embed="rId3" cstate="print"/>
          <a:srcRect l="7415" t="1800" r="4917" b="2988"/>
          <a:stretch>
            <a:fillRect/>
          </a:stretch>
        </p:blipFill>
        <p:spPr>
          <a:xfrm>
            <a:off x="4239052" y="682487"/>
            <a:ext cx="9733091" cy="617795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84064" y="6490602"/>
            <a:ext cx="5637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Fonte: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openchargemap.com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EVWAY,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BlueTorino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(aggiornamento Ottobre 2018)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91463" y="6236303"/>
            <a:ext cx="5053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NB: non conteggiati gli stalli delle due stazioni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BlueTorino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in costruzione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743" y="2923786"/>
            <a:ext cx="1609257" cy="288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332616" y="1020653"/>
            <a:ext cx="6130569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1938" marR="0" lvl="0" indent="-261938" algn="l" defTabSz="914418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 stazioni di ricarica</a:t>
            </a:r>
          </a:p>
          <a:p>
            <a:pPr marL="261938" marR="0" lvl="0" indent="-261938" algn="l" defTabSz="914418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286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unti di ricarica</a:t>
            </a:r>
          </a:p>
          <a:p>
            <a:pPr marL="261938" marR="0" lvl="0" indent="-261938" algn="l" defTabSz="914418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45317" y="2798058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Capitolo 3</a:t>
            </a:r>
          </a:p>
          <a:p>
            <a:r>
              <a:rPr lang="it-IT" sz="3600" b="1" i="1" dirty="0" err="1" smtClean="0">
                <a:solidFill>
                  <a:schemeClr val="bg1"/>
                </a:solidFill>
              </a:rPr>
              <a:t>Chapitre</a:t>
            </a:r>
            <a:r>
              <a:rPr lang="it-IT" sz="3600" b="1" i="1" dirty="0" smtClean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33214" y="2798058"/>
            <a:ext cx="6930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diffusione dei veicoli elettrici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55273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 diffusione dei veicoli elettrici in Europa</a:t>
            </a:r>
          </a:p>
          <a:p>
            <a:r>
              <a:rPr lang="it-IT" sz="2000" b="1" i="1" dirty="0"/>
              <a:t>I primi 10 mercati europei al </a:t>
            </a:r>
            <a:r>
              <a:rPr lang="it-IT" sz="2000" b="1" i="1" dirty="0" smtClean="0"/>
              <a:t>2017</a:t>
            </a:r>
            <a:endParaRPr lang="it-IT" sz="2000" b="1" i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6715" t="3439" r="41366"/>
          <a:stretch/>
        </p:blipFill>
        <p:spPr>
          <a:xfrm>
            <a:off x="6893352" y="1026835"/>
            <a:ext cx="4937417" cy="543709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1892" t="3121" r="3282"/>
          <a:stretch/>
        </p:blipFill>
        <p:spPr>
          <a:xfrm>
            <a:off x="5004274" y="3543091"/>
            <a:ext cx="2489200" cy="3153046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572000" y="6557638"/>
            <a:ext cx="762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Fonte: E-</a:t>
            </a:r>
            <a:r>
              <a:rPr lang="it-IT" sz="1200" i="1" dirty="0" err="1" smtClean="0">
                <a:solidFill>
                  <a:srgbClr val="303030"/>
                </a:solidFill>
                <a:latin typeface="Open Sans" panose="020B0604020202020204" charset="0"/>
              </a:rPr>
              <a:t>Mobility</a:t>
            </a:r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 </a:t>
            </a:r>
            <a:r>
              <a:rPr lang="it-IT" sz="1200" i="1" dirty="0">
                <a:solidFill>
                  <a:srgbClr val="303030"/>
                </a:solidFill>
                <a:latin typeface="Open Sans" panose="020B0604020202020204" charset="0"/>
              </a:rPr>
              <a:t>Report </a:t>
            </a:r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2018, Politecnico di Milano</a:t>
            </a:r>
            <a:endParaRPr lang="it-IT" sz="1200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94517" y="1026835"/>
            <a:ext cx="4721983" cy="327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2400" dirty="0" smtClean="0"/>
              <a:t>A livello europeo, i mercati vedono la </a:t>
            </a:r>
            <a:r>
              <a:rPr lang="it-IT" sz="2400" b="1" dirty="0"/>
              <a:t>N</a:t>
            </a:r>
            <a:r>
              <a:rPr lang="it-IT" sz="2400" b="1" dirty="0" smtClean="0"/>
              <a:t>orvegia</a:t>
            </a:r>
            <a:r>
              <a:rPr lang="it-IT" sz="2400" dirty="0" smtClean="0"/>
              <a:t> al </a:t>
            </a:r>
            <a:r>
              <a:rPr lang="it-IT" sz="2400" b="1" dirty="0" smtClean="0"/>
              <a:t>primo posto </a:t>
            </a:r>
            <a:r>
              <a:rPr lang="it-IT" sz="2400" dirty="0" smtClean="0"/>
              <a:t>con il </a:t>
            </a:r>
            <a:r>
              <a:rPr lang="it-IT" sz="2400" b="1" dirty="0" smtClean="0"/>
              <a:t>22% di EV </a:t>
            </a:r>
            <a:r>
              <a:rPr lang="it-IT" sz="2400" dirty="0" smtClean="0"/>
              <a:t>sulle </a:t>
            </a:r>
            <a:r>
              <a:rPr lang="it-IT" sz="2400" b="1" dirty="0" smtClean="0"/>
              <a:t>nuove immatricolazioni</a:t>
            </a:r>
            <a:r>
              <a:rPr lang="it-IT" sz="2400" dirty="0" smtClean="0"/>
              <a:t>, seguita da Germania (19%) e UK (16%).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2400" dirty="0" smtClean="0"/>
              <a:t>In Norvegia e Svezia oltre il 4% dei nuovi veicoli sono EV, in </a:t>
            </a:r>
            <a:r>
              <a:rPr lang="it-IT" sz="2400" b="1" dirty="0" smtClean="0"/>
              <a:t>Italia</a:t>
            </a:r>
            <a:r>
              <a:rPr lang="it-IT" sz="2400" dirty="0" smtClean="0"/>
              <a:t> e Spagna </a:t>
            </a:r>
            <a:r>
              <a:rPr lang="it-IT" sz="2400" b="1" dirty="0" smtClean="0"/>
              <a:t>meno dell’1%</a:t>
            </a:r>
            <a:endParaRPr lang="it-IT" sz="2400" dirty="0" smtClean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1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12363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59812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La diffusione dei veicoli elettrici </a:t>
            </a:r>
            <a:r>
              <a:rPr lang="it-IT" sz="2000" b="1" dirty="0" smtClean="0"/>
              <a:t>in Italia</a:t>
            </a:r>
          </a:p>
          <a:p>
            <a:r>
              <a:rPr lang="it-IT" sz="2000" b="1" i="1" dirty="0"/>
              <a:t>Il mercato delle auto </a:t>
            </a:r>
            <a:r>
              <a:rPr lang="it-IT" sz="2000" b="1" i="1" dirty="0" smtClean="0"/>
              <a:t>elettriche</a:t>
            </a:r>
            <a:endParaRPr lang="it-IT" sz="2000" b="1" i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49389" t="54318" r="14227" b="11548"/>
          <a:stretch/>
        </p:blipFill>
        <p:spPr>
          <a:xfrm>
            <a:off x="6956385" y="3566258"/>
            <a:ext cx="3496285" cy="217070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8229696" y="4302386"/>
            <a:ext cx="12520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2018</a:t>
            </a:r>
            <a:endParaRPr lang="it-IT" sz="20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31430" t="89320" r="29343"/>
          <a:stretch/>
        </p:blipFill>
        <p:spPr>
          <a:xfrm>
            <a:off x="8182484" y="5120724"/>
            <a:ext cx="3450716" cy="62173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292600" y="5821855"/>
            <a:ext cx="762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Fonte: E-</a:t>
            </a:r>
            <a:r>
              <a:rPr lang="it-IT" sz="1200" i="1" dirty="0" err="1" smtClean="0">
                <a:solidFill>
                  <a:srgbClr val="303030"/>
                </a:solidFill>
                <a:latin typeface="Open Sans" panose="020B0604020202020204" charset="0"/>
              </a:rPr>
              <a:t>Mobility</a:t>
            </a:r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 </a:t>
            </a:r>
            <a:r>
              <a:rPr lang="it-IT" sz="1200" i="1" dirty="0">
                <a:solidFill>
                  <a:srgbClr val="303030"/>
                </a:solidFill>
                <a:latin typeface="Open Sans" panose="020B0604020202020204" charset="0"/>
              </a:rPr>
              <a:t>Report </a:t>
            </a:r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2018, Politecnico di Milano</a:t>
            </a:r>
            <a:endParaRPr lang="it-IT" sz="1200" i="1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287017"/>
              </p:ext>
            </p:extLst>
          </p:nvPr>
        </p:nvGraphicFramePr>
        <p:xfrm>
          <a:off x="562167" y="1045772"/>
          <a:ext cx="4914900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Grafico" r:id="rId6" imgW="7334379" imgH="4305420" progId="Excel.Chart.8">
                  <p:embed followColorScheme="full"/>
                </p:oleObj>
              </mc:Choice>
              <mc:Fallback>
                <p:oleObj name="Grafico" r:id="rId6" imgW="7334379" imgH="4305420" progId="Excel.Chart.8">
                  <p:embed followColorScheme="full"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167" y="1045772"/>
                        <a:ext cx="4914900" cy="288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ttangolo 15"/>
          <p:cNvSpPr/>
          <p:nvPr/>
        </p:nvSpPr>
        <p:spPr>
          <a:xfrm>
            <a:off x="475390" y="3760231"/>
            <a:ext cx="37555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Fonte: UNRAE. Analisi del mercato autoveicoli in Italia</a:t>
            </a:r>
            <a:endParaRPr lang="it-IT" sz="1200" i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451444" y="1045772"/>
            <a:ext cx="3978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Immatricolazioni auto elettriche</a:t>
            </a:r>
            <a:endParaRPr lang="it-IT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791200" y="1324375"/>
            <a:ext cx="560649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it-IT" sz="2400" dirty="0" smtClean="0"/>
              <a:t>Il </a:t>
            </a:r>
            <a:r>
              <a:rPr lang="it-IT" sz="2400" b="1" dirty="0" smtClean="0"/>
              <a:t>mercato</a:t>
            </a:r>
            <a:r>
              <a:rPr lang="it-IT" sz="2400" dirty="0" smtClean="0"/>
              <a:t> delle </a:t>
            </a:r>
            <a:r>
              <a:rPr lang="it-IT" sz="2400" b="1" dirty="0" smtClean="0"/>
              <a:t>auto elettriche </a:t>
            </a:r>
            <a:r>
              <a:rPr lang="it-IT" sz="2400" dirty="0" smtClean="0"/>
              <a:t>è </a:t>
            </a:r>
            <a:r>
              <a:rPr lang="it-IT" sz="2400" b="1" dirty="0" smtClean="0"/>
              <a:t>in crescita: </a:t>
            </a:r>
            <a:r>
              <a:rPr lang="it-IT" sz="2400" dirty="0" smtClean="0"/>
              <a:t>a fine 2018 circa 5000 auto elettriche, più del doppio del 2017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75390" y="4532914"/>
            <a:ext cx="634678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it-IT" sz="2400" dirty="0"/>
              <a:t>R</a:t>
            </a:r>
            <a:r>
              <a:rPr lang="it-IT" sz="2400" dirty="0" smtClean="0"/>
              <a:t>imane ancora basso il «peso» delle auto elettriche sul totale delle immatricolazioni (0,4% )</a:t>
            </a:r>
          </a:p>
        </p:txBody>
      </p:sp>
      <p:sp>
        <p:nvSpPr>
          <p:cNvPr id="6" name="Ovale 5"/>
          <p:cNvSpPr/>
          <p:nvPr/>
        </p:nvSpPr>
        <p:spPr>
          <a:xfrm rot="1436927">
            <a:off x="8320872" y="3358449"/>
            <a:ext cx="600075" cy="8091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4635500" y="2095176"/>
            <a:ext cx="552450" cy="112215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779825" y="2699673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+147%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070246" y="2942639"/>
            <a:ext cx="3978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Immatricolazioni auto elettriche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0059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Qualche cosa in più?????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55273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La diffusione dei veicoli elettrici </a:t>
            </a:r>
            <a:r>
              <a:rPr lang="it-IT" sz="2000" b="1" dirty="0" smtClean="0"/>
              <a:t>in Piemonte</a:t>
            </a:r>
            <a:endParaRPr lang="it-IT" sz="2000" b="1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5461000" y="712360"/>
            <a:ext cx="6369050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400" dirty="0" smtClean="0">
                <a:solidFill>
                  <a:srgbClr val="000000"/>
                </a:solidFill>
              </a:rPr>
              <a:t>Veicoli elettrici (puri elettrici) registrati in Piemonte (MIT, 31 Ottobre 2017):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000000"/>
                </a:solidFill>
              </a:rPr>
              <a:t>580 auto </a:t>
            </a:r>
            <a:br>
              <a:rPr lang="it-IT" sz="2400" b="1" dirty="0" smtClean="0">
                <a:solidFill>
                  <a:srgbClr val="000000"/>
                </a:solidFill>
              </a:rPr>
            </a:br>
            <a:r>
              <a:rPr lang="it-IT" sz="2400" dirty="0" smtClean="0">
                <a:solidFill>
                  <a:srgbClr val="000000"/>
                </a:solidFill>
              </a:rPr>
              <a:t>(su oltre 2.800.000 auto circolanti; </a:t>
            </a:r>
            <a:r>
              <a:rPr lang="it-IT" sz="2400" b="1" dirty="0" smtClean="0">
                <a:solidFill>
                  <a:srgbClr val="000000"/>
                </a:solidFill>
              </a:rPr>
              <a:t>0,02%</a:t>
            </a:r>
            <a:r>
              <a:rPr lang="it-IT" sz="24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0000"/>
                </a:solidFill>
              </a:rPr>
              <a:t>Circa 200 moto/motocicli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9839324" y="6557638"/>
            <a:ext cx="23526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Fonte: Associazione </a:t>
            </a:r>
            <a:r>
              <a:rPr lang="it-IT" sz="1200" i="1" dirty="0" err="1" smtClean="0">
                <a:solidFill>
                  <a:srgbClr val="303030"/>
                </a:solidFill>
                <a:latin typeface="Open Sans" panose="020B0604020202020204" charset="0"/>
              </a:rPr>
              <a:t>Telios</a:t>
            </a:r>
            <a:endParaRPr lang="it-IT" sz="1200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54001"/>
          <a:stretch/>
        </p:blipFill>
        <p:spPr>
          <a:xfrm>
            <a:off x="9294951" y="3090168"/>
            <a:ext cx="2378572" cy="3199705"/>
          </a:xfrm>
          <a:prstGeom prst="rect">
            <a:avLst/>
          </a:prstGeom>
        </p:spPr>
      </p:pic>
      <p:graphicFrame>
        <p:nvGraphicFramePr>
          <p:cNvPr id="23" name="Gra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405560"/>
              </p:ext>
            </p:extLst>
          </p:nvPr>
        </p:nvGraphicFramePr>
        <p:xfrm>
          <a:off x="893036" y="2399568"/>
          <a:ext cx="3867863" cy="429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CasellaDiTesto 24"/>
          <p:cNvSpPr txBox="1"/>
          <p:nvPr/>
        </p:nvSpPr>
        <p:spPr>
          <a:xfrm>
            <a:off x="1529259" y="420929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C00000"/>
                </a:solidFill>
                <a:latin typeface="Calibri" pitchFamily="34" charset="0"/>
              </a:rPr>
              <a:t>580</a:t>
            </a:r>
            <a:endParaRPr lang="it-IT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120871" y="1955997"/>
            <a:ext cx="397817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Veicoli elettrici in circolazione </a:t>
            </a:r>
            <a:br>
              <a:rPr lang="it-IT" b="1" dirty="0" smtClean="0"/>
            </a:br>
            <a:r>
              <a:rPr lang="it-IT" b="1" dirty="0" smtClean="0"/>
              <a:t>(Stima </a:t>
            </a:r>
            <a:r>
              <a:rPr lang="it-IT" b="1" dirty="0" err="1" smtClean="0"/>
              <a:t>Telios</a:t>
            </a:r>
            <a:r>
              <a:rPr lang="it-IT" b="1" dirty="0" smtClean="0"/>
              <a:t> 2017)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983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55273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La diffusione dei veicoli elettrici </a:t>
            </a:r>
            <a:r>
              <a:rPr lang="it-IT" sz="2000" b="1" dirty="0" smtClean="0"/>
              <a:t>a Torino</a:t>
            </a:r>
            <a:endParaRPr lang="it-IT" sz="20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16239" y="1025240"/>
            <a:ext cx="5615135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18">
              <a:spcBef>
                <a:spcPts val="1800"/>
              </a:spcBef>
            </a:pPr>
            <a:r>
              <a:rPr lang="it-IT" sz="2400" dirty="0" smtClean="0"/>
              <a:t>A Torino:</a:t>
            </a:r>
          </a:p>
          <a:p>
            <a:pPr marL="261938" indent="-261938" algn="just" defTabSz="914418">
              <a:spcBef>
                <a:spcPts val="1800"/>
              </a:spcBef>
              <a:buFont typeface="Arial" pitchFamily="34" charset="0"/>
              <a:buChar char="•"/>
            </a:pPr>
            <a:r>
              <a:rPr lang="it-IT" sz="2400" dirty="0" smtClean="0"/>
              <a:t>6 </a:t>
            </a:r>
            <a:r>
              <a:rPr lang="it-IT" sz="2400" dirty="0"/>
              <a:t>auto su 1000 sono elettriche pure/ibride  (3611 autovetture</a:t>
            </a:r>
            <a:r>
              <a:rPr lang="it-IT" sz="2400" dirty="0" smtClean="0"/>
              <a:t>). </a:t>
            </a:r>
            <a:r>
              <a:rPr lang="it-IT" sz="2400" b="1" dirty="0" smtClean="0"/>
              <a:t>3 auto su 10.000 sono pure elettriche </a:t>
            </a:r>
            <a:r>
              <a:rPr lang="it-IT" sz="2400" dirty="0" smtClean="0"/>
              <a:t>(166 autovetture)</a:t>
            </a:r>
          </a:p>
          <a:p>
            <a:pPr marL="261938" indent="-261938" algn="just" defTabSz="914418">
              <a:spcBef>
                <a:spcPts val="1800"/>
              </a:spcBef>
              <a:buFont typeface="Arial" pitchFamily="34" charset="0"/>
              <a:buChar char="•"/>
            </a:pPr>
            <a:r>
              <a:rPr lang="it-IT" sz="2400" b="1" dirty="0" smtClean="0"/>
              <a:t>oltre il 60% delle auto elettriche pure non è di proprietà. </a:t>
            </a:r>
            <a:r>
              <a:rPr lang="it-IT" sz="2400" dirty="0" smtClean="0"/>
              <a:t>Il </a:t>
            </a:r>
            <a:r>
              <a:rPr lang="it-IT" sz="2400" dirty="0"/>
              <a:t>60% delle auto ibride è di </a:t>
            </a:r>
            <a:r>
              <a:rPr lang="it-IT" sz="2400" dirty="0" smtClean="0"/>
              <a:t>proprietà</a:t>
            </a:r>
            <a:endParaRPr 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6714926" y="667150"/>
            <a:ext cx="5353249" cy="6024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2444" t="8490" r="66037" b="5172"/>
          <a:stretch/>
        </p:blipFill>
        <p:spPr bwMode="auto">
          <a:xfrm>
            <a:off x="6714926" y="667150"/>
            <a:ext cx="2682987" cy="313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65463" t="8490" r="12893" b="5172"/>
          <a:stretch/>
        </p:blipFill>
        <p:spPr bwMode="auto">
          <a:xfrm>
            <a:off x="9470202" y="3552812"/>
            <a:ext cx="2698564" cy="313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40227" t="8490" r="39894" b="5172"/>
          <a:stretch/>
        </p:blipFill>
        <p:spPr bwMode="auto">
          <a:xfrm>
            <a:off x="6842449" y="3575137"/>
            <a:ext cx="2478507" cy="313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839324" y="6557638"/>
            <a:ext cx="23526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i="1" dirty="0" smtClean="0">
                <a:solidFill>
                  <a:srgbClr val="303030"/>
                </a:solidFill>
                <a:latin typeface="Open Sans" panose="020B0604020202020204" charset="0"/>
              </a:rPr>
              <a:t>Fonte: MIT, 31 Ottobre 2017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2768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45317" y="2798058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Capitolo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Chapitre</a:t>
            </a:r>
            <a:r>
              <a:rPr kumimoji="0" lang="it-IT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33214" y="2798058"/>
            <a:ext cx="6930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pianificazione della mobilità elettrica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55273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 </a:t>
            </a:r>
            <a:r>
              <a:rPr lang="it-IT" sz="2000" b="1" dirty="0"/>
              <a:t>pianificazione della mobilità elettrica in </a:t>
            </a:r>
            <a:r>
              <a:rPr lang="it-IT" sz="2000" b="1" dirty="0" smtClean="0"/>
              <a:t>Italia</a:t>
            </a:r>
            <a:endParaRPr lang="it-IT" sz="20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461000" y="712360"/>
            <a:ext cx="6369050" cy="5786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dirty="0" smtClean="0"/>
              <a:t>Contenuti principali del PNIRE (aggiornamento GU n. 151 del 20/6/2016)</a:t>
            </a: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 smtClean="0"/>
              <a:t>Classifica</a:t>
            </a:r>
            <a:r>
              <a:rPr lang="it-IT" sz="2000" dirty="0" smtClean="0"/>
              <a:t> le </a:t>
            </a:r>
            <a:r>
              <a:rPr lang="it-IT" sz="2000" b="1" dirty="0" smtClean="0"/>
              <a:t>infrastrutture di ricarica </a:t>
            </a:r>
            <a:r>
              <a:rPr lang="it-IT" sz="2000" dirty="0" smtClean="0"/>
              <a:t>per ambito localizzativo e per potenza erogata</a:t>
            </a: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 smtClean="0"/>
              <a:t>Fissa target di numerosità per il 2020</a:t>
            </a:r>
            <a:r>
              <a:rPr lang="it-IT" sz="2000" dirty="0" smtClean="0"/>
              <a:t>:  </a:t>
            </a:r>
            <a:r>
              <a:rPr lang="it-IT" sz="2000" dirty="0">
                <a:solidFill>
                  <a:srgbClr val="000000"/>
                </a:solidFill>
                <a:latin typeface="Calibri" pitchFamily="34" charset="0"/>
              </a:rPr>
              <a:t>4.500 - 13.000 punti di </a:t>
            </a:r>
            <a:r>
              <a:rPr lang="it-IT" sz="2000" b="1" dirty="0">
                <a:solidFill>
                  <a:srgbClr val="000000"/>
                </a:solidFill>
                <a:latin typeface="Calibri" pitchFamily="34" charset="0"/>
              </a:rPr>
              <a:t>ricarica lenta/accelerata </a:t>
            </a:r>
            <a:r>
              <a:rPr lang="it-IT" sz="2000" dirty="0">
                <a:solidFill>
                  <a:srgbClr val="000000"/>
                </a:solidFill>
                <a:latin typeface="Calibri" pitchFamily="34" charset="0"/>
              </a:rPr>
              <a:t>+ 2.000 - 6.000 stazioni di </a:t>
            </a:r>
            <a:r>
              <a:rPr lang="it-IT" sz="2000" b="1" dirty="0">
                <a:solidFill>
                  <a:srgbClr val="000000"/>
                </a:solidFill>
                <a:latin typeface="Calibri" pitchFamily="34" charset="0"/>
              </a:rPr>
              <a:t>ricarica </a:t>
            </a:r>
            <a:r>
              <a:rPr lang="it-IT" sz="2000" b="1" dirty="0" smtClean="0">
                <a:solidFill>
                  <a:srgbClr val="000000"/>
                </a:solidFill>
                <a:latin typeface="Calibri" pitchFamily="34" charset="0"/>
              </a:rPr>
              <a:t>veloce </a:t>
            </a:r>
            <a:r>
              <a:rPr lang="it-IT" sz="2000" dirty="0" smtClean="0">
                <a:solidFill>
                  <a:srgbClr val="000000"/>
                </a:solidFill>
                <a:latin typeface="Calibri" pitchFamily="34" charset="0"/>
              </a:rPr>
              <a:t>(ricarica pubblica)</a:t>
            </a: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b="1" dirty="0"/>
              <a:t>Indica la composizione da seguire per l’individuazione dei progetti da finanziare:</a:t>
            </a:r>
            <a:r>
              <a:rPr lang="it-IT" sz="2000" dirty="0"/>
              <a:t> </a:t>
            </a:r>
            <a:r>
              <a:rPr lang="it-IT" sz="2000" dirty="0" smtClean="0"/>
              <a:t>Aree </a:t>
            </a:r>
            <a:r>
              <a:rPr lang="it-IT" sz="2000" dirty="0"/>
              <a:t>Metropolitane = 60% delle risorse, Aree non Metropolitane = 40% delle </a:t>
            </a:r>
            <a:r>
              <a:rPr lang="it-IT" sz="2000" dirty="0" smtClean="0"/>
              <a:t>risorse</a:t>
            </a:r>
            <a:endParaRPr lang="it-IT" sz="2000" dirty="0"/>
          </a:p>
          <a:p>
            <a:pPr marL="285750" lvl="2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/>
              <a:t>Prevede </a:t>
            </a:r>
            <a:r>
              <a:rPr lang="it-IT" sz="2000" dirty="0"/>
              <a:t>un </a:t>
            </a:r>
            <a:r>
              <a:rPr lang="it-IT" sz="2000" b="1" dirty="0"/>
              <a:t>co-finanziamento</a:t>
            </a:r>
            <a:r>
              <a:rPr lang="it-IT" sz="2000" dirty="0"/>
              <a:t> </a:t>
            </a:r>
            <a:r>
              <a:rPr lang="it-IT" sz="2000" dirty="0" smtClean="0"/>
              <a:t>del 50% per interventi di </a:t>
            </a:r>
            <a:r>
              <a:rPr lang="it-IT" sz="2000" b="1" dirty="0" smtClean="0"/>
              <a:t>ricarica domestica</a:t>
            </a:r>
            <a:endParaRPr lang="it-IT" sz="2000" dirty="0"/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/>
              <a:t>Include l’istituzione di una </a:t>
            </a:r>
            <a:r>
              <a:rPr lang="it-IT" sz="2000" b="1" dirty="0"/>
              <a:t>Piattaforma Unica Nazionale </a:t>
            </a:r>
            <a:r>
              <a:rPr lang="it-IT" sz="2000" dirty="0"/>
              <a:t>(PUN) per raccogliere i dati dei gestori della ricarica pubblica e fornire servizi informativi a tutti gli </a:t>
            </a:r>
            <a:r>
              <a:rPr lang="it-IT" sz="2000" dirty="0" smtClean="0"/>
              <a:t>utenti</a:t>
            </a: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/>
              <a:t>Impone </a:t>
            </a:r>
            <a:r>
              <a:rPr lang="it-IT" sz="2000" dirty="0"/>
              <a:t>la redazione di </a:t>
            </a:r>
            <a:r>
              <a:rPr lang="it-IT" sz="2000" dirty="0" smtClean="0"/>
              <a:t>un </a:t>
            </a:r>
            <a:r>
              <a:rPr lang="it-IT" sz="2000" b="1" dirty="0"/>
              <a:t>Piano della Mobilità Elettrica </a:t>
            </a:r>
            <a:r>
              <a:rPr lang="it-IT" sz="2000" dirty="0"/>
              <a:t>(PME</a:t>
            </a:r>
            <a:r>
              <a:rPr lang="it-IT" sz="2000" dirty="0" smtClean="0"/>
              <a:t>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7324" y="1071681"/>
            <a:ext cx="4146076" cy="54938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400" dirty="0" smtClean="0"/>
              <a:t>Con il Decreto Direttivo 503 del 22/12/2015 il MIT dà </a:t>
            </a:r>
            <a:r>
              <a:rPr lang="it-IT" sz="2400" b="1" dirty="0" smtClean="0"/>
              <a:t>attuazione al PNIRE </a:t>
            </a:r>
            <a:r>
              <a:rPr lang="it-IT" sz="2400" dirty="0" smtClean="0"/>
              <a:t>(Piano Nazionale delle Infrastrutture di Ricarica Elettrica) e quantifica le risorse da destinare alle regioni (28,7 Mln, circa 2,5 Mln al Piemonte)</a:t>
            </a:r>
          </a:p>
          <a:p>
            <a:pPr marL="2857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endParaRPr lang="it-IT" sz="2400" dirty="0"/>
          </a:p>
          <a:p>
            <a:pPr marL="447675" lvl="1" indent="-266700" algn="just">
              <a:spcBef>
                <a:spcPts val="300"/>
              </a:spcBef>
              <a:buFont typeface="Courier New" pitchFamily="49" charset="0"/>
              <a:buChar char="o"/>
              <a:defRPr/>
            </a:pPr>
            <a:endParaRPr lang="it-IT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it-IT" sz="2400" dirty="0" smtClean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4540724" y="1581150"/>
            <a:ext cx="823438" cy="60960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7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3"/>
          <p:cNvSpPr txBox="1">
            <a:spLocks/>
          </p:cNvSpPr>
          <p:nvPr/>
        </p:nvSpPr>
        <p:spPr>
          <a:xfrm>
            <a:off x="379644" y="248248"/>
            <a:ext cx="11409924" cy="48046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625" b="1" kern="1200" cap="all" dirty="0">
                <a:solidFill>
                  <a:srgbClr val="075071"/>
                </a:solidFill>
                <a:latin typeface="+mn-lt"/>
                <a:ea typeface="Helvetica"/>
                <a:cs typeface="Helvetica"/>
                <a:sym typeface="Helvetica"/>
              </a:defRPr>
            </a:lvl1pPr>
          </a:lstStyle>
          <a:p>
            <a:pPr algn="r" defTabSz="914377">
              <a:defRPr/>
            </a:pPr>
            <a:r>
              <a:rPr lang="en-GB" sz="3500" cap="none" dirty="0" smtClean="0">
                <a:solidFill>
                  <a:schemeClr val="tx1"/>
                </a:solidFill>
                <a:latin typeface="Calibri"/>
              </a:rPr>
              <a:t>Fondazione LINKS</a:t>
            </a:r>
            <a:endParaRPr lang="en-GB" sz="3500" cap="none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15327" y="3576705"/>
            <a:ext cx="1453699" cy="561308"/>
            <a:chOff x="2989041" y="7248272"/>
            <a:chExt cx="2907398" cy="1122614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2989041" y="7248272"/>
              <a:ext cx="2907398" cy="90336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 defTabSz="914354">
                <a:lnSpc>
                  <a:spcPct val="83000"/>
                </a:lnSpc>
              </a:pPr>
              <a:r>
                <a:rPr lang="en-US" sz="1400" b="1" dirty="0">
                  <a:solidFill>
                    <a:srgbClr val="224F6E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COMPAGNIA</a:t>
              </a:r>
              <a:br>
                <a:rPr lang="en-US" sz="1400" b="1" dirty="0">
                  <a:solidFill>
                    <a:srgbClr val="224F6E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400" b="1" dirty="0">
                  <a:solidFill>
                    <a:srgbClr val="224F6E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 SAN PAOLO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3952117" y="7963371"/>
              <a:ext cx="981252" cy="4075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 defTabSz="914354">
                <a:lnSpc>
                  <a:spcPct val="83000"/>
                </a:lnSpc>
              </a:pPr>
              <a:r>
                <a:rPr lang="en-US" sz="1400" b="1" dirty="0">
                  <a:solidFill>
                    <a:srgbClr val="80B815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1563</a:t>
              </a: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615327" y="5010917"/>
            <a:ext cx="1453699" cy="406296"/>
            <a:chOff x="2989041" y="10434234"/>
            <a:chExt cx="2907398" cy="812590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989041" y="10800810"/>
              <a:ext cx="2907398" cy="44601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 defTabSz="914354">
                <a:lnSpc>
                  <a:spcPct val="83000"/>
                </a:lnSpc>
              </a:pPr>
              <a:r>
                <a:rPr lang="en-US" sz="1400" b="1" dirty="0">
                  <a:solidFill>
                    <a:srgbClr val="224F6E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POLITECNICO</a:t>
              </a:r>
            </a:p>
            <a:p>
              <a:pPr algn="ctr" defTabSz="914354">
                <a:lnSpc>
                  <a:spcPct val="83000"/>
                </a:lnSpc>
              </a:pPr>
              <a:r>
                <a:rPr lang="en-US" sz="1400" b="1" dirty="0">
                  <a:solidFill>
                    <a:srgbClr val="224F6E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 TORINO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3952117" y="10434234"/>
              <a:ext cx="981252" cy="4075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 defTabSz="914354">
                <a:lnSpc>
                  <a:spcPct val="83000"/>
                </a:lnSpc>
              </a:pPr>
              <a:r>
                <a:rPr lang="en-US" sz="1400" b="1" dirty="0">
                  <a:solidFill>
                    <a:srgbClr val="80B815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1859</a:t>
              </a:r>
            </a:p>
          </p:txBody>
        </p:sp>
      </p:grpSp>
      <p:sp>
        <p:nvSpPr>
          <p:cNvPr id="22" name="Parentesi graffa chiusa 21"/>
          <p:cNvSpPr/>
          <p:nvPr/>
        </p:nvSpPr>
        <p:spPr>
          <a:xfrm>
            <a:off x="2050139" y="3576705"/>
            <a:ext cx="191295" cy="1887772"/>
          </a:xfrm>
          <a:prstGeom prst="rightBrace">
            <a:avLst>
              <a:gd name="adj1" fmla="val 136080"/>
              <a:gd name="adj2" fmla="val 52746"/>
            </a:avLst>
          </a:prstGeom>
          <a:noFill/>
          <a:ln w="19050" cap="flat" cmpd="sng" algn="ctr">
            <a:solidFill>
              <a:srgbClr val="80B8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it-IT" sz="1400" kern="0">
              <a:solidFill>
                <a:srgbClr val="000000"/>
              </a:solidFill>
              <a:latin typeface="Helvetica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192274" y="4493159"/>
            <a:ext cx="1209189" cy="1165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 defTabSz="914354">
              <a:lnSpc>
                <a:spcPct val="83000"/>
              </a:lnSpc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FOUNDED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03967" y="5143375"/>
            <a:ext cx="699239" cy="1935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 defTabSz="914354">
              <a:lnSpc>
                <a:spcPct val="83000"/>
              </a:lnSpc>
            </a:pPr>
            <a:r>
              <a:rPr lang="en-US" sz="1200" b="1" dirty="0">
                <a:solidFill>
                  <a:srgbClr val="224F6E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ISMB</a:t>
            </a:r>
          </a:p>
        </p:txBody>
      </p:sp>
      <p:cxnSp>
        <p:nvCxnSpPr>
          <p:cNvPr id="26" name="Connettore diritto 25"/>
          <p:cNvCxnSpPr/>
          <p:nvPr/>
        </p:nvCxnSpPr>
        <p:spPr>
          <a:xfrm>
            <a:off x="3322807" y="4561904"/>
            <a:ext cx="8184315" cy="0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7" name="Ovale 26"/>
          <p:cNvSpPr/>
          <p:nvPr/>
        </p:nvSpPr>
        <p:spPr>
          <a:xfrm>
            <a:off x="3557272" y="4514124"/>
            <a:ext cx="95563" cy="9556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it-IT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798734" y="5143375"/>
            <a:ext cx="699239" cy="1935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 defTabSz="914354">
              <a:lnSpc>
                <a:spcPct val="83000"/>
              </a:lnSpc>
            </a:pPr>
            <a:r>
              <a:rPr lang="en-US" sz="1200" b="1" dirty="0">
                <a:solidFill>
                  <a:srgbClr val="224F6E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SiTI</a:t>
            </a:r>
          </a:p>
        </p:txBody>
      </p:sp>
      <p:sp>
        <p:nvSpPr>
          <p:cNvPr id="30" name="Ovale 29"/>
          <p:cNvSpPr/>
          <p:nvPr/>
        </p:nvSpPr>
        <p:spPr>
          <a:xfrm>
            <a:off x="5002613" y="4514124"/>
            <a:ext cx="95563" cy="9556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it-IT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951995" y="5143375"/>
            <a:ext cx="699239" cy="1935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 defTabSz="914354">
              <a:lnSpc>
                <a:spcPct val="83000"/>
              </a:lnSpc>
            </a:pPr>
            <a:r>
              <a:rPr lang="en-US" sz="1200" b="1" dirty="0">
                <a:solidFill>
                  <a:srgbClr val="224F6E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</a:t>
            </a:r>
          </a:p>
        </p:txBody>
      </p:sp>
      <p:sp>
        <p:nvSpPr>
          <p:cNvPr id="33" name="Ovale 32"/>
          <p:cNvSpPr/>
          <p:nvPr/>
        </p:nvSpPr>
        <p:spPr>
          <a:xfrm>
            <a:off x="7067388" y="4514124"/>
            <a:ext cx="95563" cy="9556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it-IT" ker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3554007" y="4188764"/>
            <a:ext cx="549199" cy="292243"/>
            <a:chOff x="3605282" y="3983930"/>
            <a:chExt cx="549199" cy="292243"/>
          </a:xfrm>
        </p:grpSpPr>
        <p:sp>
          <p:nvSpPr>
            <p:cNvPr id="35" name="Rettangolo 34"/>
            <p:cNvSpPr/>
            <p:nvPr/>
          </p:nvSpPr>
          <p:spPr>
            <a:xfrm>
              <a:off x="3608548" y="3983930"/>
              <a:ext cx="545933" cy="207709"/>
            </a:xfrm>
            <a:prstGeom prst="rect">
              <a:avLst/>
            </a:prstGeom>
            <a:solidFill>
              <a:srgbClr val="80B8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it-IT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6" name="Triangolo isoscele 35"/>
            <p:cNvSpPr/>
            <p:nvPr/>
          </p:nvSpPr>
          <p:spPr>
            <a:xfrm flipV="1">
              <a:off x="3605282" y="4185423"/>
              <a:ext cx="119294" cy="90750"/>
            </a:xfrm>
            <a:prstGeom prst="triangle">
              <a:avLst/>
            </a:prstGeom>
            <a:solidFill>
              <a:srgbClr val="80B8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it-IT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3632814" y="4009374"/>
              <a:ext cx="490626" cy="20375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 defTabSz="914354">
                <a:lnSpc>
                  <a:spcPct val="83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2000</a:t>
              </a: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4989702" y="4188764"/>
            <a:ext cx="549199" cy="292243"/>
            <a:chOff x="3605282" y="3983930"/>
            <a:chExt cx="549199" cy="292243"/>
          </a:xfrm>
        </p:grpSpPr>
        <p:sp>
          <p:nvSpPr>
            <p:cNvPr id="39" name="Rettangolo 38"/>
            <p:cNvSpPr/>
            <p:nvPr/>
          </p:nvSpPr>
          <p:spPr>
            <a:xfrm>
              <a:off x="3608548" y="3983930"/>
              <a:ext cx="545933" cy="207709"/>
            </a:xfrm>
            <a:prstGeom prst="rect">
              <a:avLst/>
            </a:prstGeom>
            <a:solidFill>
              <a:srgbClr val="80B8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it-IT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0" name="Triangolo isoscele 39"/>
            <p:cNvSpPr/>
            <p:nvPr/>
          </p:nvSpPr>
          <p:spPr>
            <a:xfrm flipV="1">
              <a:off x="3605282" y="4185423"/>
              <a:ext cx="119294" cy="90750"/>
            </a:xfrm>
            <a:prstGeom prst="triangle">
              <a:avLst/>
            </a:prstGeom>
            <a:solidFill>
              <a:srgbClr val="80B8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it-IT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1" name="Title 1"/>
            <p:cNvSpPr txBox="1">
              <a:spLocks/>
            </p:cNvSpPr>
            <p:nvPr/>
          </p:nvSpPr>
          <p:spPr>
            <a:xfrm>
              <a:off x="3632814" y="4009374"/>
              <a:ext cx="490626" cy="20375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 defTabSz="914354">
                <a:lnSpc>
                  <a:spcPct val="83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2002</a:t>
              </a: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7052503" y="4188764"/>
            <a:ext cx="545933" cy="292243"/>
            <a:chOff x="3608548" y="3983930"/>
            <a:chExt cx="545933" cy="292243"/>
          </a:xfrm>
        </p:grpSpPr>
        <p:sp>
          <p:nvSpPr>
            <p:cNvPr id="43" name="Rettangolo 42"/>
            <p:cNvSpPr/>
            <p:nvPr/>
          </p:nvSpPr>
          <p:spPr>
            <a:xfrm>
              <a:off x="3608548" y="3983930"/>
              <a:ext cx="545933" cy="207709"/>
            </a:xfrm>
            <a:prstGeom prst="rect">
              <a:avLst/>
            </a:prstGeom>
            <a:solidFill>
              <a:srgbClr val="80B8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it-IT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4" name="Triangolo isoscele 43"/>
            <p:cNvSpPr/>
            <p:nvPr/>
          </p:nvSpPr>
          <p:spPr>
            <a:xfrm flipV="1">
              <a:off x="3613991" y="4185423"/>
              <a:ext cx="119294" cy="90750"/>
            </a:xfrm>
            <a:prstGeom prst="triangle">
              <a:avLst/>
            </a:prstGeom>
            <a:solidFill>
              <a:srgbClr val="80B8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it-IT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5" name="Title 1"/>
            <p:cNvSpPr txBox="1">
              <a:spLocks/>
            </p:cNvSpPr>
            <p:nvPr/>
          </p:nvSpPr>
          <p:spPr>
            <a:xfrm>
              <a:off x="3632814" y="4009374"/>
              <a:ext cx="490626" cy="20375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 defTabSz="914354">
                <a:lnSpc>
                  <a:spcPct val="83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Helvetica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2016</a:t>
              </a:r>
            </a:p>
          </p:txBody>
        </p:sp>
      </p:grpSp>
      <p:sp>
        <p:nvSpPr>
          <p:cNvPr id="46" name="Ovale 45"/>
          <p:cNvSpPr/>
          <p:nvPr/>
        </p:nvSpPr>
        <p:spPr>
          <a:xfrm>
            <a:off x="9129523" y="3464988"/>
            <a:ext cx="2193832" cy="219383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it-IT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199" y="4123057"/>
            <a:ext cx="1646479" cy="877697"/>
          </a:xfrm>
          <a:prstGeom prst="rect">
            <a:avLst/>
          </a:prstGeom>
        </p:spPr>
      </p:pic>
      <p:sp>
        <p:nvSpPr>
          <p:cNvPr id="48" name="Rettangolo 47"/>
          <p:cNvSpPr/>
          <p:nvPr/>
        </p:nvSpPr>
        <p:spPr>
          <a:xfrm>
            <a:off x="9136883" y="3140715"/>
            <a:ext cx="2179112" cy="207709"/>
          </a:xfrm>
          <a:prstGeom prst="rect">
            <a:avLst/>
          </a:prstGeom>
          <a:solidFill>
            <a:srgbClr val="80B8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it-IT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Triangolo isoscele 48"/>
          <p:cNvSpPr/>
          <p:nvPr/>
        </p:nvSpPr>
        <p:spPr>
          <a:xfrm flipV="1">
            <a:off x="10166791" y="3342207"/>
            <a:ext cx="119295" cy="90751"/>
          </a:xfrm>
          <a:prstGeom prst="triangle">
            <a:avLst/>
          </a:prstGeom>
          <a:solidFill>
            <a:srgbClr val="80B8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it-IT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9129523" y="3166158"/>
            <a:ext cx="2179112" cy="162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 defTabSz="914354">
              <a:lnSpc>
                <a:spcPct val="83000"/>
              </a:lnSpc>
            </a:pPr>
            <a:r>
              <a:rPr lang="en-US" sz="1400" b="1" dirty="0">
                <a:solidFill>
                  <a:srgbClr val="FFFFFF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400" b="1" baseline="30000" dirty="0">
                <a:solidFill>
                  <a:srgbClr val="FFFFFF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1400" b="1" dirty="0">
                <a:solidFill>
                  <a:srgbClr val="FFFFFF"/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JANUARY 2019</a:t>
            </a:r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9" y="3160178"/>
            <a:ext cx="817992" cy="284711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3" y="5600111"/>
            <a:ext cx="881824" cy="396485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15" y="4686980"/>
            <a:ext cx="555891" cy="320897"/>
          </a:xfrm>
          <a:prstGeom prst="rect">
            <a:avLst/>
          </a:prstGeom>
        </p:spPr>
      </p:pic>
      <p:pic>
        <p:nvPicPr>
          <p:cNvPr id="54" name="Immagin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24" y="4688213"/>
            <a:ext cx="816533" cy="305363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77" y="4690641"/>
            <a:ext cx="634472" cy="317236"/>
          </a:xfrm>
          <a:prstGeom prst="rect">
            <a:avLst/>
          </a:prstGeom>
        </p:spPr>
      </p:pic>
      <p:sp>
        <p:nvSpPr>
          <p:cNvPr id="142" name="Segnaposto contenuto 1"/>
          <p:cNvSpPr txBox="1">
            <a:spLocks/>
          </p:cNvSpPr>
          <p:nvPr/>
        </p:nvSpPr>
        <p:spPr>
          <a:xfrm>
            <a:off x="731456" y="1386668"/>
            <a:ext cx="10706300" cy="77229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B81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Fondazione LINKS nasce nel 2016 valorizzando l’esperienza maturata dall’Istituto Superiore Mario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Boella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(ISMB) e dall’Istituto Superiore sui Sistemi Territoriali per l'Innovazione (SiTI).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B81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Nel corso del 2018 si è completato l’iter di fusione per incorporazione di ISMB e SiTI nella Fondazione LINKS.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Titolo 1"/>
          <p:cNvSpPr txBox="1">
            <a:spLocks/>
          </p:cNvSpPr>
          <p:nvPr/>
        </p:nvSpPr>
        <p:spPr>
          <a:xfrm>
            <a:off x="3557272" y="5353144"/>
            <a:ext cx="1261125" cy="34598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Ricerca </a:t>
            </a:r>
            <a:r>
              <a:rPr lang="it-IT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applicata </a:t>
            </a:r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ambito ICT </a:t>
            </a:r>
            <a:b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sz="1200" dirty="0">
              <a:solidFill>
                <a:srgbClr val="000000">
                  <a:lumMod val="75000"/>
                  <a:lumOff val="25000"/>
                </a:srgbClr>
              </a:solidFill>
              <a:latin typeface="Helvetica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4" name="Titolo 1"/>
          <p:cNvSpPr txBox="1">
            <a:spLocks/>
          </p:cNvSpPr>
          <p:nvPr/>
        </p:nvSpPr>
        <p:spPr>
          <a:xfrm>
            <a:off x="5002614" y="5353144"/>
            <a:ext cx="1838526" cy="34598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Ricerca applicata in ambito territoriale e ambientale</a:t>
            </a:r>
          </a:p>
          <a:p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sz="1200" dirty="0">
              <a:solidFill>
                <a:srgbClr val="000000">
                  <a:lumMod val="75000"/>
                  <a:lumOff val="25000"/>
                </a:srgbClr>
              </a:solidFill>
              <a:latin typeface="Helvetica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5" name="Titolo 1"/>
          <p:cNvSpPr txBox="1">
            <a:spLocks/>
          </p:cNvSpPr>
          <p:nvPr/>
        </p:nvSpPr>
        <p:spPr>
          <a:xfrm>
            <a:off x="7067387" y="5353144"/>
            <a:ext cx="2037869" cy="34598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Ricerca in ambito scienze </a:t>
            </a:r>
            <a:r>
              <a:rPr lang="it-IT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politecniche </a:t>
            </a:r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valorizzazione risultati della </a:t>
            </a:r>
            <a:r>
              <a:rPr lang="it-IT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ricerca</a:t>
            </a:r>
            <a:br>
              <a:rPr lang="it-IT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delle </a:t>
            </a:r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competenze</a:t>
            </a:r>
          </a:p>
          <a:p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sz="1200" dirty="0">
              <a:solidFill>
                <a:srgbClr val="000000">
                  <a:lumMod val="75000"/>
                  <a:lumOff val="25000"/>
                </a:srgbClr>
              </a:solidFill>
              <a:latin typeface="Helvetica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193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 </a:t>
            </a:r>
            <a:r>
              <a:rPr lang="it-IT" sz="2000" b="1" dirty="0"/>
              <a:t>pianificazione della mobilità elettrica in </a:t>
            </a:r>
            <a:r>
              <a:rPr lang="it-IT" sz="2000" b="1" dirty="0" smtClean="0"/>
              <a:t>Piemonte</a:t>
            </a:r>
          </a:p>
          <a:p>
            <a:r>
              <a:rPr lang="it-IT" sz="2000" b="1" i="1" dirty="0" smtClean="0"/>
              <a:t>La Regione e il PNIRE</a:t>
            </a:r>
            <a:endParaRPr lang="it-IT" sz="2000" b="1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295900" y="944592"/>
            <a:ext cx="6534150" cy="69711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La Regione </a:t>
            </a:r>
            <a:r>
              <a:rPr lang="it-IT" sz="2400" dirty="0" smtClean="0"/>
              <a:t>Piemonte </a:t>
            </a:r>
            <a:r>
              <a:rPr lang="it-IT" sz="2400" b="1" dirty="0" smtClean="0"/>
              <a:t>ha </a:t>
            </a:r>
            <a:r>
              <a:rPr lang="it-IT" sz="2400" b="1" dirty="0"/>
              <a:t>scelto di non partecipare al bando del PNIRE </a:t>
            </a:r>
            <a:r>
              <a:rPr lang="it-IT" sz="2400" dirty="0" smtClean="0"/>
              <a:t>con progetti isolati e privi di pianificazione strategica:</a:t>
            </a:r>
          </a:p>
          <a:p>
            <a:pPr marL="800100" lvl="1" indent="-342900" algn="just">
              <a:spcBef>
                <a:spcPts val="300"/>
              </a:spcBef>
              <a:buFont typeface="Calibri" panose="020F0502020204030204" pitchFamily="34" charset="0"/>
              <a:buChar char="‐"/>
              <a:defRPr/>
            </a:pPr>
            <a:r>
              <a:rPr lang="it-IT" sz="2400" dirty="0" smtClean="0"/>
              <a:t>ha </a:t>
            </a:r>
            <a:r>
              <a:rPr lang="it-IT" sz="2400" dirty="0"/>
              <a:t>proposto al Ministero (che ha acconsentito) di partecipare </a:t>
            </a:r>
            <a:r>
              <a:rPr lang="it-IT" sz="2400" b="1" dirty="0"/>
              <a:t>dopo aver redatto il Piano </a:t>
            </a:r>
            <a:r>
              <a:rPr lang="it-IT" sz="2400" b="1" dirty="0" smtClean="0"/>
              <a:t>Regionale </a:t>
            </a:r>
            <a:r>
              <a:rPr lang="it-IT" sz="2400" b="1" dirty="0"/>
              <a:t>della </a:t>
            </a:r>
            <a:r>
              <a:rPr lang="it-IT" sz="2400" b="1" dirty="0" smtClean="0"/>
              <a:t>Mobilità Elettrica</a:t>
            </a:r>
          </a:p>
          <a:p>
            <a:pPr marL="800100" lvl="1" indent="-342900" algn="just">
              <a:spcBef>
                <a:spcPts val="300"/>
              </a:spcBef>
              <a:buFont typeface="Calibri" panose="020F0502020204030204" pitchFamily="34" charset="0"/>
              <a:buChar char="‐"/>
              <a:defRPr/>
            </a:pPr>
            <a:r>
              <a:rPr lang="it-IT" sz="2400" dirty="0" smtClean="0"/>
              <a:t>Il </a:t>
            </a:r>
            <a:r>
              <a:rPr lang="it-IT" sz="2400" dirty="0"/>
              <a:t>Piano </a:t>
            </a:r>
            <a:r>
              <a:rPr lang="it-IT" sz="2400" dirty="0" smtClean="0"/>
              <a:t>individuerà </a:t>
            </a:r>
            <a:r>
              <a:rPr lang="it-IT" sz="2400" dirty="0"/>
              <a:t>le aree prioritarie per l’installazione di infrastrutture di ricarica e le direttrici lungo le quali inserire ulteriori infrastrutture </a:t>
            </a:r>
            <a:r>
              <a:rPr lang="it-IT" sz="2400" dirty="0" smtClean="0"/>
              <a:t>per la </a:t>
            </a:r>
            <a:r>
              <a:rPr lang="it-IT" sz="2400" dirty="0"/>
              <a:t>ricarica per i veicoli in </a:t>
            </a:r>
            <a:r>
              <a:rPr lang="it-IT" sz="2400" dirty="0" smtClean="0"/>
              <a:t>transito</a:t>
            </a:r>
          </a:p>
          <a:p>
            <a:pPr marL="285750" lvl="0" indent="-285750" algn="just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Sta </a:t>
            </a:r>
            <a:r>
              <a:rPr lang="it-IT" sz="2400" b="1" dirty="0" smtClean="0"/>
              <a:t>collaborando con Lombardia e Veneto </a:t>
            </a:r>
            <a:r>
              <a:rPr lang="it-IT" sz="2400" dirty="0" smtClean="0"/>
              <a:t>per lavorare a una prima </a:t>
            </a:r>
            <a:r>
              <a:rPr lang="it-IT" sz="2400" b="1" dirty="0" smtClean="0"/>
              <a:t>proposta</a:t>
            </a:r>
            <a:r>
              <a:rPr lang="it-IT" sz="2400" dirty="0" smtClean="0"/>
              <a:t> di realizzazione</a:t>
            </a:r>
            <a:r>
              <a:rPr lang="it-IT" sz="2400" b="1" dirty="0" smtClean="0"/>
              <a:t> della PUN</a:t>
            </a:r>
            <a:endParaRPr lang="it-IT" sz="2400" b="1" dirty="0">
              <a:solidFill>
                <a:srgbClr val="000000"/>
              </a:solidFill>
            </a:endParaRP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it-IT" sz="24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471915"/>
            <a:ext cx="3257550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193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 </a:t>
            </a:r>
            <a:r>
              <a:rPr lang="it-IT" sz="2000" b="1" dirty="0"/>
              <a:t>pianificazione della mobilità elettrica in </a:t>
            </a:r>
            <a:r>
              <a:rPr lang="it-IT" sz="2000" b="1" dirty="0" smtClean="0"/>
              <a:t>Piemonte</a:t>
            </a:r>
          </a:p>
          <a:p>
            <a:r>
              <a:rPr lang="it-IT" sz="2000" b="1" i="1" dirty="0" smtClean="0"/>
              <a:t>La regione e la mobilità elettrica (alcune iniziative)</a:t>
            </a:r>
            <a:endParaRPr lang="it-IT" sz="2000" b="1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46700" y="979060"/>
            <a:ext cx="6483350" cy="71711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9388" indent="-179388" algn="just">
              <a:spcBef>
                <a:spcPts val="2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sz="2000" b="1" dirty="0"/>
              <a:t>2014: </a:t>
            </a:r>
            <a:r>
              <a:rPr lang="it-IT" sz="2000" dirty="0" smtClean="0"/>
              <a:t>creato </a:t>
            </a:r>
            <a:r>
              <a:rPr lang="it-IT" sz="2000" dirty="0"/>
              <a:t>tavolo di lavoro tecnico interdipartimentale denominato </a:t>
            </a:r>
            <a:r>
              <a:rPr lang="it-IT" sz="2000" dirty="0" smtClean="0"/>
              <a:t>"</a:t>
            </a:r>
            <a:r>
              <a:rPr lang="it-IT" sz="2000" dirty="0"/>
              <a:t>Gruppo di lavoro regionale per la mobilità elettrica e Smart </a:t>
            </a:r>
            <a:r>
              <a:rPr lang="it-IT" sz="2000" dirty="0" err="1"/>
              <a:t>Mobility</a:t>
            </a:r>
            <a:r>
              <a:rPr lang="it-IT" sz="2000" dirty="0"/>
              <a:t> “ (DGR 42-232, 4 agosto 2014</a:t>
            </a:r>
            <a:r>
              <a:rPr lang="it-IT" sz="2000" dirty="0" smtClean="0"/>
              <a:t>)</a:t>
            </a:r>
            <a:endParaRPr lang="it-IT" sz="2000" dirty="0"/>
          </a:p>
          <a:p>
            <a:pPr marL="179388" indent="-179388" algn="just">
              <a:spcBef>
                <a:spcPts val="200"/>
              </a:spcBef>
              <a:buFont typeface="Arial" pitchFamily="34" charset="0"/>
              <a:buChar char="•"/>
              <a:tabLst>
                <a:tab pos="895350" algn="l"/>
              </a:tabLst>
            </a:pPr>
            <a:r>
              <a:rPr lang="it-IT" sz="2000" b="1" dirty="0"/>
              <a:t>2015: </a:t>
            </a:r>
            <a:r>
              <a:rPr lang="it-IT" sz="2000" dirty="0"/>
              <a:t>s</a:t>
            </a:r>
            <a:r>
              <a:rPr lang="it-IT" sz="2000" dirty="0" smtClean="0"/>
              <a:t>perimentazione </a:t>
            </a:r>
            <a:r>
              <a:rPr lang="it-IT" sz="2000" dirty="0"/>
              <a:t>con l’</a:t>
            </a:r>
            <a:r>
              <a:rPr lang="it-IT" sz="2000" dirty="0" err="1"/>
              <a:t>Environmental</a:t>
            </a:r>
            <a:r>
              <a:rPr lang="it-IT" sz="2000" dirty="0"/>
              <a:t> Park di </a:t>
            </a:r>
            <a:r>
              <a:rPr lang="it-IT" sz="2000" dirty="0" smtClean="0"/>
              <a:t>Torino </a:t>
            </a:r>
            <a:r>
              <a:rPr lang="it-IT" sz="2000" dirty="0"/>
              <a:t>di due prototipi di stazioni di ricarica inserite in una </a:t>
            </a:r>
            <a:r>
              <a:rPr lang="it-IT" sz="2000" dirty="0" err="1"/>
              <a:t>smart</a:t>
            </a:r>
            <a:r>
              <a:rPr lang="it-IT" sz="2000" dirty="0"/>
              <a:t> </a:t>
            </a:r>
            <a:r>
              <a:rPr lang="it-IT" sz="2000" dirty="0" err="1"/>
              <a:t>grid</a:t>
            </a:r>
            <a:endParaRPr lang="it-IT" sz="2000" dirty="0"/>
          </a:p>
          <a:p>
            <a:pPr marL="179388" lvl="0" indent="-179388" algn="just">
              <a:spcBef>
                <a:spcPts val="200"/>
              </a:spcBef>
              <a:buFont typeface="Arial" pitchFamily="34" charset="0"/>
              <a:buChar char="•"/>
              <a:tabLst>
                <a:tab pos="895350" algn="l"/>
              </a:tabLst>
            </a:pPr>
            <a:r>
              <a:rPr lang="it-IT" sz="2000" b="1" dirty="0"/>
              <a:t>2016: </a:t>
            </a:r>
            <a:r>
              <a:rPr lang="it-IT" sz="2000" dirty="0" smtClean="0"/>
              <a:t>DGR </a:t>
            </a:r>
            <a:r>
              <a:rPr lang="it-IT" sz="2000" dirty="0"/>
              <a:t>n. 34-3391, indicazioni di come le parti private </a:t>
            </a:r>
            <a:r>
              <a:rPr lang="it-IT" sz="2000" dirty="0" smtClean="0"/>
              <a:t>possano </a:t>
            </a:r>
            <a:r>
              <a:rPr lang="it-IT" sz="2000" dirty="0"/>
              <a:t>accedere ai fondi messi a disposizione dal MIT </a:t>
            </a:r>
            <a:r>
              <a:rPr lang="it-IT" sz="2000" dirty="0" smtClean="0"/>
              <a:t>per </a:t>
            </a:r>
            <a:r>
              <a:rPr lang="it-IT" sz="2000" dirty="0"/>
              <a:t>la realizzazione di infrastrutture di ricarica elettrica</a:t>
            </a:r>
          </a:p>
          <a:p>
            <a:pPr marL="179388" lvl="0" indent="-179388" algn="just">
              <a:spcBef>
                <a:spcPts val="2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sz="2000" b="1" dirty="0"/>
              <a:t>2018: </a:t>
            </a:r>
            <a:endParaRPr lang="it-IT" sz="2000" b="1" dirty="0" smtClean="0"/>
          </a:p>
          <a:p>
            <a:pPr marL="463550" lvl="1" indent="-285750" algn="just">
              <a:spcBef>
                <a:spcPts val="200"/>
              </a:spcBef>
              <a:buFont typeface="Calibri" panose="020F0502020204030204" pitchFamily="34" charset="0"/>
              <a:buChar char="‐"/>
              <a:tabLst>
                <a:tab pos="179388" algn="l"/>
              </a:tabLst>
            </a:pPr>
            <a:r>
              <a:rPr lang="it-IT" sz="2000" dirty="0" smtClean="0"/>
              <a:t>Oltre </a:t>
            </a:r>
            <a:r>
              <a:rPr lang="it-IT" sz="2000" dirty="0"/>
              <a:t>60 autobus elettrici circolanti sul territorio </a:t>
            </a:r>
            <a:r>
              <a:rPr lang="it-IT" sz="2000" dirty="0" smtClean="0"/>
              <a:t>regionale</a:t>
            </a:r>
          </a:p>
          <a:p>
            <a:pPr marL="463550" lvl="1" indent="-285750" algn="just">
              <a:spcBef>
                <a:spcPts val="200"/>
              </a:spcBef>
              <a:buFont typeface="Calibri" panose="020F0502020204030204" pitchFamily="34" charset="0"/>
              <a:buChar char="‐"/>
              <a:tabLst>
                <a:tab pos="179388" algn="l"/>
              </a:tabLst>
            </a:pPr>
            <a:r>
              <a:rPr lang="it-IT" sz="2000" dirty="0" smtClean="0"/>
              <a:t>Collaborazione </a:t>
            </a:r>
            <a:r>
              <a:rPr lang="it-IT" sz="2000" dirty="0"/>
              <a:t>alla stesura del bando per le stazioni di ricarica elettrica della Città di Torino (Settembre </a:t>
            </a:r>
            <a:r>
              <a:rPr lang="it-IT" sz="2000" dirty="0" smtClean="0"/>
              <a:t>2018)</a:t>
            </a:r>
          </a:p>
          <a:p>
            <a:pPr marL="463550" lvl="1" indent="-285750" algn="just">
              <a:spcBef>
                <a:spcPts val="200"/>
              </a:spcBef>
              <a:buFont typeface="Calibri" panose="020F0502020204030204" pitchFamily="34" charset="0"/>
              <a:buChar char="‐"/>
              <a:tabLst>
                <a:tab pos="179388" algn="l"/>
              </a:tabLst>
            </a:pPr>
            <a:r>
              <a:rPr lang="it-IT" sz="2000" dirty="0" smtClean="0"/>
              <a:t>In </a:t>
            </a:r>
            <a:r>
              <a:rPr lang="it-IT" sz="2000" dirty="0"/>
              <a:t>corso la redazione del Piano della Comunicazione della Mobilità Sostenibile</a:t>
            </a:r>
          </a:p>
          <a:p>
            <a:pPr marL="285750" lvl="0" indent="-285750" algn="just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it-IT" sz="2000" dirty="0"/>
          </a:p>
          <a:p>
            <a:pPr marL="447675" lvl="1" indent="-266700" algn="just">
              <a:spcBef>
                <a:spcPts val="200"/>
              </a:spcBef>
              <a:buFont typeface="Courier New" pitchFamily="49" charset="0"/>
              <a:buChar char="o"/>
              <a:defRPr/>
            </a:pPr>
            <a:endParaRPr lang="it-IT" sz="2000" dirty="0">
              <a:solidFill>
                <a:srgbClr val="000000"/>
              </a:solidFill>
            </a:endParaRPr>
          </a:p>
          <a:p>
            <a:pPr marL="742950" lvl="1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0000"/>
              </a:solidFill>
            </a:endParaRPr>
          </a:p>
          <a:p>
            <a:pPr marL="742950" lvl="1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742950" lvl="1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285750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it-IT" sz="2000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216657"/>
            <a:ext cx="44577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193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 </a:t>
            </a:r>
            <a:r>
              <a:rPr lang="it-IT" sz="2000" b="1" dirty="0"/>
              <a:t>pianificazione della mobilità elettrica in </a:t>
            </a:r>
            <a:r>
              <a:rPr lang="it-IT" sz="2000" b="1" dirty="0" smtClean="0"/>
              <a:t>Piemonte</a:t>
            </a:r>
          </a:p>
          <a:p>
            <a:r>
              <a:rPr lang="it-IT" sz="2000" b="1" i="1" dirty="0" smtClean="0"/>
              <a:t>La regione e il progetto EU e-</a:t>
            </a:r>
            <a:r>
              <a:rPr lang="it-IT" sz="2000" b="1" i="1" dirty="0" err="1" smtClean="0"/>
              <a:t>Moticon</a:t>
            </a:r>
            <a:endParaRPr lang="it-IT" sz="2000" b="1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46700" y="979060"/>
            <a:ext cx="6483350" cy="47859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defRPr/>
            </a:pPr>
            <a:r>
              <a:rPr lang="it-IT" sz="2000" dirty="0"/>
              <a:t>La Regione </a:t>
            </a:r>
            <a:r>
              <a:rPr lang="it-IT" sz="2000" dirty="0" smtClean="0"/>
              <a:t>Piemonte è partner del progetto EU </a:t>
            </a:r>
            <a:r>
              <a:rPr lang="it-IT" sz="2000" dirty="0" err="1" smtClean="0"/>
              <a:t>Interreg</a:t>
            </a:r>
            <a:r>
              <a:rPr lang="it-IT" sz="2000" dirty="0" smtClean="0"/>
              <a:t> e-</a:t>
            </a:r>
            <a:r>
              <a:rPr lang="it-IT" sz="2000" dirty="0" err="1" smtClean="0"/>
              <a:t>Moticon</a:t>
            </a:r>
            <a:r>
              <a:rPr lang="it-IT" sz="2000" dirty="0" smtClean="0"/>
              <a:t> (2016-2019). </a:t>
            </a:r>
          </a:p>
          <a:p>
            <a:pPr lvl="0" algn="just">
              <a:spcBef>
                <a:spcPts val="600"/>
              </a:spcBef>
              <a:defRPr/>
            </a:pPr>
            <a:r>
              <a:rPr lang="it-IT" sz="2000" dirty="0" smtClean="0"/>
              <a:t>Nell’ambito di e-</a:t>
            </a:r>
            <a:r>
              <a:rPr lang="it-IT" sz="2000" dirty="0" err="1" smtClean="0"/>
              <a:t>Moticon</a:t>
            </a:r>
            <a:r>
              <a:rPr lang="it-IT" sz="2000" dirty="0" smtClean="0"/>
              <a:t> la Regione ha: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/>
              <a:t>partecipato all’</a:t>
            </a:r>
            <a:r>
              <a:rPr lang="it-IT" sz="2000" b="1" dirty="0" smtClean="0"/>
              <a:t>individuazione delle 6 strategie </a:t>
            </a:r>
            <a:r>
              <a:rPr lang="it-IT" sz="2000" dirty="0" smtClean="0"/>
              <a:t>per</a:t>
            </a:r>
            <a:r>
              <a:rPr lang="it-IT" sz="2000" b="1" dirty="0" smtClean="0"/>
              <a:t> </a:t>
            </a:r>
            <a:r>
              <a:rPr lang="it-IT" sz="2000" dirty="0" smtClean="0"/>
              <a:t>la realizzazione di una rete di ricarica transnazionale completa e interoperabile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/>
              <a:t>redatto </a:t>
            </a:r>
            <a:r>
              <a:rPr lang="it-IT" sz="2000" dirty="0"/>
              <a:t>il </a:t>
            </a:r>
            <a:r>
              <a:rPr lang="it-IT" sz="2000" b="1" dirty="0"/>
              <a:t>Piano di Azione Regionale </a:t>
            </a:r>
            <a:r>
              <a:rPr lang="it-IT" sz="2000" dirty="0"/>
              <a:t>(RAP) con </a:t>
            </a:r>
            <a:r>
              <a:rPr lang="it-IT" sz="2000" dirty="0" smtClean="0"/>
              <a:t>riferimento alle 6 strategie individuate nel progetto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/>
              <a:t>proposto ai comuni del territorio la sottoscrizione di una </a:t>
            </a:r>
            <a:r>
              <a:rPr lang="it-IT" sz="2000" b="1" dirty="0" smtClean="0"/>
              <a:t>lettera di supporto </a:t>
            </a:r>
            <a:r>
              <a:rPr lang="it-IT" sz="2000" dirty="0" smtClean="0"/>
              <a:t>con cui i comuni si impegnano a condividere e applicare i principi di e-</a:t>
            </a:r>
            <a:r>
              <a:rPr lang="it-IT" sz="2000" dirty="0" err="1" smtClean="0"/>
              <a:t>Moticon</a:t>
            </a:r>
            <a:endParaRPr lang="it-IT" sz="2000" dirty="0" smtClean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/>
              <a:t>redatto le </a:t>
            </a:r>
            <a:r>
              <a:rPr lang="it-IT" sz="2000" b="1" dirty="0" smtClean="0"/>
              <a:t>linee guida regionali </a:t>
            </a:r>
            <a:r>
              <a:rPr lang="it-IT" sz="2000" dirty="0" smtClean="0"/>
              <a:t>per l’installazione e la gestione di strutture per la ricarica di veicoli elettrici ad </a:t>
            </a:r>
            <a:r>
              <a:rPr lang="it-IT" sz="2000" dirty="0"/>
              <a:t>uso pubblico </a:t>
            </a:r>
            <a:r>
              <a:rPr lang="it-IT" sz="2000" dirty="0" smtClean="0"/>
              <a:t>(DGR </a:t>
            </a:r>
            <a:r>
              <a:rPr lang="it-IT" sz="2000" dirty="0"/>
              <a:t>12 ottobre 2018, n. 33-7698)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77" y="4551132"/>
            <a:ext cx="2953766" cy="21709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59" y="490865"/>
            <a:ext cx="1455583" cy="90427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931374" y="56501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97324" y="1071681"/>
            <a:ext cx="4146076" cy="349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400" dirty="0" smtClean="0"/>
              <a:t>E-</a:t>
            </a:r>
            <a:r>
              <a:rPr lang="it-IT" sz="2400" dirty="0" err="1" smtClean="0"/>
              <a:t>Moticon</a:t>
            </a:r>
            <a:endParaRPr lang="it-IT" sz="2400" dirty="0" smtClean="0"/>
          </a:p>
          <a:p>
            <a:pPr algn="just">
              <a:spcBef>
                <a:spcPts val="600"/>
              </a:spcBef>
            </a:pPr>
            <a:r>
              <a:rPr lang="it-IT" sz="2400" dirty="0" smtClean="0"/>
              <a:t>Indicare </a:t>
            </a:r>
            <a:r>
              <a:rPr lang="it-IT" sz="2400" b="1" dirty="0"/>
              <a:t>soluzioni al problema della diffusione non omogenea della mobilità elettrica</a:t>
            </a:r>
            <a:r>
              <a:rPr lang="it-IT" sz="2400" dirty="0"/>
              <a:t> nello Spazio Alpino, fornendo alle Pubbliche Amministrazioni una strategia transnazionale, basata sull’interoperabilità dei sistemi di ricarica dei veicoli </a:t>
            </a:r>
            <a:r>
              <a:rPr lang="it-IT" sz="2400" dirty="0" smtClean="0"/>
              <a:t>elettrici</a:t>
            </a:r>
          </a:p>
        </p:txBody>
      </p:sp>
      <p:sp>
        <p:nvSpPr>
          <p:cNvPr id="13" name="Freccia a destra 12"/>
          <p:cNvSpPr/>
          <p:nvPr/>
        </p:nvSpPr>
        <p:spPr>
          <a:xfrm>
            <a:off x="4540724" y="1581150"/>
            <a:ext cx="823438" cy="60960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9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193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 </a:t>
            </a:r>
            <a:r>
              <a:rPr lang="it-IT" sz="2000" b="1" dirty="0"/>
              <a:t>pianificazione della mobilità elettrica in </a:t>
            </a:r>
            <a:r>
              <a:rPr lang="it-IT" sz="2000" b="1" dirty="0" smtClean="0"/>
              <a:t>Piemonte</a:t>
            </a:r>
          </a:p>
          <a:p>
            <a:r>
              <a:rPr lang="it-IT" sz="2000" b="1" i="1" dirty="0" smtClean="0"/>
              <a:t>La regione e il progetto EU e-</a:t>
            </a:r>
            <a:r>
              <a:rPr lang="it-IT" sz="2000" b="1" i="1" dirty="0" err="1" smtClean="0"/>
              <a:t>Moticon</a:t>
            </a:r>
            <a:r>
              <a:rPr lang="it-IT" sz="2000" b="1" i="1" dirty="0" smtClean="0"/>
              <a:t>: strategie e azioni del RAP</a:t>
            </a:r>
            <a:endParaRPr lang="it-IT" sz="2000" b="1" i="1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51994"/>
              </p:ext>
            </p:extLst>
          </p:nvPr>
        </p:nvGraphicFramePr>
        <p:xfrm>
          <a:off x="269173" y="1246063"/>
          <a:ext cx="11690597" cy="5430584"/>
        </p:xfrm>
        <a:graphic>
          <a:graphicData uri="http://schemas.openxmlformats.org/drawingml/2006/table">
            <a:tbl>
              <a:tblPr/>
              <a:tblGrid>
                <a:gridCol w="66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4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Pilastri della strategia transnazionale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6 + 1 Obiettivi</a:t>
                      </a:r>
                      <a:r>
                        <a:rPr lang="it-IT" sz="1600" b="1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del RAP</a:t>
                      </a:r>
                      <a:endParaRPr lang="it-IT" sz="160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11</a:t>
                      </a:r>
                      <a:r>
                        <a:rPr lang="it-IT" sz="1600" b="1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+ 1 </a:t>
                      </a:r>
                      <a:r>
                        <a:rPr lang="it-IT" sz="16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Azioni del RAP</a:t>
                      </a:r>
                      <a:endParaRPr lang="it-IT" sz="160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kern="1200" noProof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600" noProof="0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t-IT" sz="1400" noProof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</a:rPr>
                        <a:t>Ottenere  un mandato politico a livello regionale</a:t>
                      </a:r>
                      <a:endParaRPr lang="it-IT" sz="1400" noProof="0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noProof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</a:rPr>
                        <a:t>Accordo tra le direzioni regionali</a:t>
                      </a:r>
                      <a:r>
                        <a:rPr lang="it-IT" sz="1400" baseline="0" noProof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</a:rPr>
                        <a:t> per </a:t>
                      </a:r>
                      <a:r>
                        <a:rPr lang="it-IT" sz="1400" noProof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</a:rPr>
                        <a:t>applicare le strategie del RAP di e-MOTICON  e redazione del Piano della Mobilità Elettrica</a:t>
                      </a:r>
                      <a:endParaRPr lang="it-IT" sz="1400" noProof="0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Definire il ruolo della PA nella realizzazione della rete di infrastrutture di ricarica</a:t>
                      </a: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Fornire supporto alle PA</a:t>
                      </a: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Rafforzare il tavolo di lavoro della</a:t>
                      </a:r>
                      <a:r>
                        <a:rPr lang="it-IT" sz="1400" b="0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</a:t>
                      </a: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Smart </a:t>
                      </a:r>
                      <a:r>
                        <a:rPr lang="it-IT" sz="1400" b="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Mobility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53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it-IT" sz="28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2</a:t>
                      </a:r>
                      <a:endParaRPr lang="it-IT" sz="2800" b="1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Fissare regole di minima a valenza </a:t>
                      </a:r>
                      <a:r>
                        <a:rPr lang="it-IT" sz="1400" b="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sovraregionale</a:t>
                      </a: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per le infrastrutture di ricarica</a:t>
                      </a: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Raggiungere la completa interoperabilità dei servizi di ricarica elettrica</a:t>
                      </a: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Definire e adottare specifiche tecniche a livello regionale per </a:t>
                      </a:r>
                      <a:r>
                        <a:rPr lang="it-IT" sz="1400" b="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performace</a:t>
                      </a: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 e interoperabilità dei servizi</a:t>
                      </a:r>
                      <a:r>
                        <a:rPr lang="it-IT" sz="1400" b="0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 di ricarica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765">
                <a:tc row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it-IT" sz="28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3</a:t>
                      </a:r>
                      <a:endParaRPr lang="it-IT" sz="2800" b="1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Completare la rete di infrastrutture di ricarica minima</a:t>
                      </a: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Raggiungere una copertura territoriale adeguata</a:t>
                      </a: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Identificare e mappare le localizzazioni potenziali per le</a:t>
                      </a:r>
                      <a:r>
                        <a:rPr lang="it-IT" sz="1400" b="0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stazioni di ricarica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6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Definire criteri e standard per delineare la rete regionale </a:t>
                      </a:r>
                      <a:b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</a:b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di infrastrutture</a:t>
                      </a:r>
                      <a:r>
                        <a:rPr lang="it-IT" sz="1400" b="0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di ricarica elettrica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76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Indirizzare e ottimizzare i fondi disponibili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765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it-IT" sz="28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4</a:t>
                      </a:r>
                      <a:endParaRPr lang="it-IT" sz="2800" b="1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Adottare un </a:t>
                      </a:r>
                      <a:r>
                        <a:rPr lang="it-IT" sz="1400" b="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tool</a:t>
                      </a: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per la mappatura sovraregionale e integrata di tutte le infrastrutture di ricarica</a:t>
                      </a:r>
                      <a:endParaRPr lang="it-IT" sz="1400" b="0" noProof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Rendere le informazioni sulla rete di ricarica disponibili a livello regionale, nazionale e transnazionale</a:t>
                      </a: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Garantire la comunicazione con la PUN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49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Realizzare la mappa delle colonnine di ricarica regionali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9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it-IT" sz="28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5</a:t>
                      </a:r>
                      <a:endParaRPr lang="it-IT" sz="2800" b="1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Rafforzare la comunicazione</a:t>
                      </a:r>
                      <a:b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tra le PA</a:t>
                      </a: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300"/>
                        </a:spcBef>
                        <a:spcAft>
                          <a:spcPts val="720"/>
                        </a:spcAft>
                        <a:buFont typeface="+mj-lt"/>
                        <a:buNone/>
                      </a:pP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Agevolare</a:t>
                      </a:r>
                      <a:r>
                        <a:rPr lang="it-IT" sz="1400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</a:t>
                      </a: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i contatti tra PA e </a:t>
                      </a:r>
                      <a:r>
                        <a:rPr lang="it-IT" sz="140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stakeholder</a:t>
                      </a: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Creare la comunità regionale della mobilità elettrica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76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6</a:t>
                      </a:r>
                      <a:endParaRPr lang="it-IT" sz="2800" b="1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Garantire sinergia tra il trasporto pubblico e il trasporto privato</a:t>
                      </a: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Integrare trasporto pubblico e privato</a:t>
                      </a: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Supportare lo sviluppo del </a:t>
                      </a:r>
                      <a:r>
                        <a:rPr lang="it-IT" sz="1400" b="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car</a:t>
                      </a: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</a:t>
                      </a:r>
                      <a:r>
                        <a:rPr lang="it-IT" sz="1400" b="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sharing</a:t>
                      </a: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 elettrico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76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Realizzare HUB di ricarica elettrica (</a:t>
                      </a:r>
                      <a:r>
                        <a:rPr lang="it-IT" sz="1400" b="0" noProof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EC-HUBs</a:t>
                      </a:r>
                      <a:r>
                        <a:rPr lang="it-IT" sz="1400" b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</a:rPr>
                        <a:t>)</a:t>
                      </a:r>
                      <a:endParaRPr lang="it-IT" sz="1400" b="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6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40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Agevolare l’integrazione tra</a:t>
                      </a:r>
                      <a:r>
                        <a:rPr lang="it-IT" sz="1400" baseline="0" noProof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 la rete di ricarica elettrica e altri servizi di mobilità</a:t>
                      </a:r>
                      <a:endParaRPr lang="it-IT" sz="1400" noProof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31257" marR="312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45317" y="2798058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Capitolo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Chapitre</a:t>
            </a:r>
            <a:r>
              <a:rPr kumimoji="0" lang="it-IT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33214" y="2798058"/>
            <a:ext cx="6930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 opportunità dei territori rurali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31374" y="235118"/>
            <a:ext cx="60193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Le opportunità per i territori</a:t>
            </a:r>
            <a:endParaRPr lang="it-IT" sz="20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" y="1195387"/>
            <a:ext cx="4513263" cy="3374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asellaDiTesto 14"/>
          <p:cNvSpPr txBox="1"/>
          <p:nvPr/>
        </p:nvSpPr>
        <p:spPr>
          <a:xfrm>
            <a:off x="5346700" y="979060"/>
            <a:ext cx="6483350" cy="27853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ts val="600"/>
              </a:spcBef>
            </a:pPr>
            <a:r>
              <a:rPr lang="it-IT" sz="2000" dirty="0" smtClean="0"/>
              <a:t>La mobilità elettrica:</a:t>
            </a:r>
          </a:p>
          <a:p>
            <a:pPr marL="266700" indent="-266700" algn="just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Rappresenta </a:t>
            </a:r>
            <a:r>
              <a:rPr lang="it-IT" sz="2000" dirty="0" smtClean="0"/>
              <a:t>un’</a:t>
            </a:r>
            <a:r>
              <a:rPr lang="it-IT" sz="2000" b="1" dirty="0" smtClean="0"/>
              <a:t>opportunità </a:t>
            </a:r>
            <a:r>
              <a:rPr lang="it-IT" sz="2000" b="1" dirty="0"/>
              <a:t>migliorativa </a:t>
            </a:r>
            <a:r>
              <a:rPr lang="it-IT" sz="2000" dirty="0"/>
              <a:t>per</a:t>
            </a:r>
            <a:r>
              <a:rPr lang="it-IT" sz="2000" b="1" dirty="0"/>
              <a:t> </a:t>
            </a:r>
            <a:r>
              <a:rPr lang="it-IT" sz="2000" dirty="0"/>
              <a:t>l’</a:t>
            </a:r>
            <a:r>
              <a:rPr lang="it-IT" sz="2000" b="1" dirty="0"/>
              <a:t>ambiente</a:t>
            </a:r>
          </a:p>
          <a:p>
            <a:pPr marL="266700" indent="-266700" algn="just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smtClean="0"/>
              <a:t>Rappresenta un’opportunità per presentarsi </a:t>
            </a:r>
            <a:r>
              <a:rPr lang="it-IT" sz="2000" dirty="0"/>
              <a:t>come </a:t>
            </a:r>
            <a:r>
              <a:rPr lang="it-IT" sz="2000" b="1" dirty="0" smtClean="0"/>
              <a:t>territori virtuosi </a:t>
            </a:r>
            <a:r>
              <a:rPr lang="it-IT" sz="2000" dirty="0" smtClean="0"/>
              <a:t>e richiamare turisti e investitori (</a:t>
            </a:r>
            <a:r>
              <a:rPr lang="it-IT" sz="2000" dirty="0"/>
              <a:t>«biglietto da visita»</a:t>
            </a:r>
            <a:r>
              <a:rPr lang="it-IT" sz="2000" dirty="0" smtClean="0"/>
              <a:t>)</a:t>
            </a:r>
            <a:endParaRPr lang="it-IT" sz="2000" dirty="0"/>
          </a:p>
          <a:p>
            <a:pPr marL="266700" indent="-266700" algn="just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smtClean="0"/>
              <a:t>Declinata </a:t>
            </a:r>
            <a:r>
              <a:rPr lang="it-IT" sz="2000" dirty="0"/>
              <a:t>in </a:t>
            </a:r>
            <a:r>
              <a:rPr lang="it-IT" sz="2000" b="1" dirty="0"/>
              <a:t>chiave turistica </a:t>
            </a:r>
            <a:r>
              <a:rPr lang="it-IT" sz="2000" dirty="0"/>
              <a:t>consente di fruire dei territori e </a:t>
            </a:r>
            <a:r>
              <a:rPr lang="it-IT" sz="2000" dirty="0" smtClean="0"/>
              <a:t>dei paesaggi in </a:t>
            </a:r>
            <a:r>
              <a:rPr lang="it-IT" sz="2000" dirty="0"/>
              <a:t>modo </a:t>
            </a:r>
            <a:r>
              <a:rPr lang="it-IT" sz="2000" dirty="0" smtClean="0"/>
              <a:t>sostenibile, </a:t>
            </a:r>
            <a:r>
              <a:rPr lang="it-IT" sz="2000" dirty="0"/>
              <a:t>dal punto di vista ambientale e </a:t>
            </a:r>
            <a:r>
              <a:rPr lang="it-IT" sz="2000" dirty="0" smtClean="0"/>
              <a:t>dell’accessibilità</a:t>
            </a:r>
          </a:p>
        </p:txBody>
      </p:sp>
    </p:spTree>
    <p:extLst>
      <p:ext uri="{BB962C8B-B14F-4D97-AF65-F5344CB8AC3E}">
        <p14:creationId xmlns:p14="http://schemas.microsoft.com/office/powerpoint/2010/main" val="21688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Territorio poco appetibili per l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31374" y="235118"/>
            <a:ext cx="60193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i="1" dirty="0" smtClean="0"/>
              <a:t>Le opportunità per gli </a:t>
            </a:r>
            <a:r>
              <a:rPr lang="it-IT" sz="2000" b="1" dirty="0" smtClean="0"/>
              <a:t>operatori</a:t>
            </a:r>
            <a:endParaRPr lang="it-IT" sz="20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346700" y="979060"/>
            <a:ext cx="6483350" cy="52937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000" dirty="0" smtClean="0"/>
              <a:t>I </a:t>
            </a:r>
            <a:r>
              <a:rPr lang="it-IT" sz="2000" b="1" dirty="0" smtClean="0"/>
              <a:t>territori rurali</a:t>
            </a:r>
            <a:r>
              <a:rPr lang="it-IT" sz="2000" dirty="0" smtClean="0"/>
              <a:t>, </a:t>
            </a:r>
            <a:r>
              <a:rPr lang="it-IT" sz="2000" dirty="0"/>
              <a:t>per la scarsa </a:t>
            </a:r>
            <a:r>
              <a:rPr lang="it-IT" sz="2000" dirty="0" smtClean="0"/>
              <a:t>domanda, possono risultare </a:t>
            </a:r>
            <a:r>
              <a:rPr lang="it-IT" sz="2000" b="1" dirty="0" smtClean="0"/>
              <a:t>poco appetibili da parte degli operatori </a:t>
            </a:r>
            <a:r>
              <a:rPr lang="it-IT" sz="2000" dirty="0" smtClean="0"/>
              <a:t>della mobilità elettrica (aree a «fallimento </a:t>
            </a:r>
            <a:r>
              <a:rPr lang="it-IT" sz="2000" dirty="0"/>
              <a:t>del </a:t>
            </a:r>
            <a:r>
              <a:rPr lang="it-IT" sz="2000" dirty="0" smtClean="0"/>
              <a:t>mercato»). Esistono tuttavia alcune realtà rurali/montane che hanno trovato nella </a:t>
            </a:r>
            <a:r>
              <a:rPr lang="it-IT" sz="2000" b="1" dirty="0" smtClean="0"/>
              <a:t>forte caratterizzazione dei territori</a:t>
            </a:r>
            <a:r>
              <a:rPr lang="it-IT" sz="2000" dirty="0" smtClean="0"/>
              <a:t> </a:t>
            </a:r>
            <a:r>
              <a:rPr lang="it-IT" sz="2000" b="1" dirty="0" smtClean="0"/>
              <a:t>la carta vincente </a:t>
            </a:r>
            <a:r>
              <a:rPr lang="it-IT" sz="2000" dirty="0" smtClean="0"/>
              <a:t>per attrarre finanziamenti.</a:t>
            </a:r>
          </a:p>
          <a:p>
            <a:pPr algn="just">
              <a:spcBef>
                <a:spcPts val="600"/>
              </a:spcBef>
            </a:pPr>
            <a:r>
              <a:rPr lang="it-IT" dirty="0" smtClean="0"/>
              <a:t>Qualche esempio: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La regione </a:t>
            </a:r>
            <a:r>
              <a:rPr lang="it-IT" b="1" dirty="0" smtClean="0"/>
              <a:t>Val </a:t>
            </a:r>
            <a:r>
              <a:rPr lang="it-IT" b="1" dirty="0"/>
              <a:t>d’Aosta </a:t>
            </a:r>
            <a:r>
              <a:rPr lang="it-IT" dirty="0"/>
              <a:t>è stata completamente </a:t>
            </a:r>
            <a:r>
              <a:rPr lang="it-IT" dirty="0" err="1" smtClean="0"/>
              <a:t>infrastrutturata</a:t>
            </a:r>
            <a:r>
              <a:rPr lang="it-IT" dirty="0" smtClean="0"/>
              <a:t> </a:t>
            </a:r>
            <a:r>
              <a:rPr lang="it-IT" dirty="0"/>
              <a:t>da </a:t>
            </a:r>
            <a:r>
              <a:rPr lang="it-IT" dirty="0" err="1" smtClean="0"/>
              <a:t>Duferco</a:t>
            </a:r>
            <a:r>
              <a:rPr lang="it-IT" dirty="0" smtClean="0"/>
              <a:t> (potenziale: forte carattere turistico, ma anche possibile punto </a:t>
            </a:r>
            <a:r>
              <a:rPr lang="it-IT" dirty="0"/>
              <a:t>d’appoggio </a:t>
            </a:r>
            <a:r>
              <a:rPr lang="it-IT" dirty="0" smtClean="0"/>
              <a:t>per i </a:t>
            </a:r>
            <a:r>
              <a:rPr lang="it-IT" dirty="0"/>
              <a:t>viaggiatori provenienti </a:t>
            </a:r>
            <a:r>
              <a:rPr lang="it-IT" dirty="0" smtClean="0"/>
              <a:t>da Francia </a:t>
            </a:r>
            <a:r>
              <a:rPr lang="it-IT" dirty="0"/>
              <a:t>e </a:t>
            </a:r>
            <a:r>
              <a:rPr lang="it-IT" dirty="0" smtClean="0"/>
              <a:t>Svizzera) </a:t>
            </a:r>
          </a:p>
          <a:p>
            <a:pPr marL="342900" indent="-342900" algn="just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Il sito </a:t>
            </a:r>
            <a:r>
              <a:rPr lang="it-IT" b="1" dirty="0" smtClean="0"/>
              <a:t>Unesco Langhe e Roero </a:t>
            </a:r>
            <a:r>
              <a:rPr lang="it-IT" dirty="0" smtClean="0"/>
              <a:t>sarà a breve </a:t>
            </a:r>
            <a:r>
              <a:rPr lang="it-IT" dirty="0" err="1" smtClean="0"/>
              <a:t>infrastrutturato</a:t>
            </a:r>
            <a:r>
              <a:rPr lang="it-IT" dirty="0" smtClean="0"/>
              <a:t> da </a:t>
            </a:r>
            <a:r>
              <a:rPr lang="it-IT" dirty="0" err="1" smtClean="0"/>
              <a:t>EnelX</a:t>
            </a:r>
            <a:r>
              <a:rPr lang="it-IT" dirty="0" smtClean="0"/>
              <a:t> con una </a:t>
            </a:r>
            <a:r>
              <a:rPr lang="it-IT" dirty="0"/>
              <a:t>fitta rete di ricarica per le auto </a:t>
            </a:r>
            <a:r>
              <a:rPr lang="it-IT" dirty="0" smtClean="0"/>
              <a:t>elettriche (potenziale: il </a:t>
            </a:r>
            <a:r>
              <a:rPr lang="it-IT" dirty="0"/>
              <a:t>primo sito Unesco italiano completamente visitabile a bordo di auto </a:t>
            </a:r>
            <a:r>
              <a:rPr lang="it-IT" dirty="0" smtClean="0"/>
              <a:t>elettrica)</a:t>
            </a:r>
          </a:p>
          <a:p>
            <a:pPr marL="342900" indent="-342900" algn="just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Il </a:t>
            </a:r>
            <a:r>
              <a:rPr lang="it-IT" b="1" dirty="0" smtClean="0"/>
              <a:t>territorio delle Langhe</a:t>
            </a:r>
            <a:r>
              <a:rPr lang="it-IT" dirty="0" smtClean="0"/>
              <a:t>, dove è attivo da anni, e con successo, il servizio di noleggio biciclette a pedalata assistita Bike </a:t>
            </a:r>
            <a:r>
              <a:rPr lang="it-IT" dirty="0" err="1" smtClean="0"/>
              <a:t>Square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8" y="1195387"/>
            <a:ext cx="4513262" cy="3374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0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31374" y="235118"/>
            <a:ext cx="60193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L’esperienza </a:t>
            </a:r>
            <a:r>
              <a:rPr lang="it-IT" sz="2000" b="1" dirty="0"/>
              <a:t>«car free» a </a:t>
            </a:r>
            <a:r>
              <a:rPr lang="it-IT" sz="2000" b="1" dirty="0" err="1"/>
              <a:t>Werfenweng</a:t>
            </a:r>
            <a:r>
              <a:rPr lang="it-IT" sz="2000" b="1" dirty="0"/>
              <a:t> (A)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011" y="1275268"/>
            <a:ext cx="6447816" cy="226803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06110" y="971527"/>
            <a:ext cx="4735791" cy="358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 smtClean="0"/>
              <a:t>E’ un Comune </a:t>
            </a:r>
            <a:r>
              <a:rPr lang="it-IT" sz="2000" dirty="0"/>
              <a:t>appartenente alle </a:t>
            </a:r>
            <a:r>
              <a:rPr lang="it-IT" sz="2000" b="1" dirty="0"/>
              <a:t>Perle Alpine</a:t>
            </a:r>
            <a:r>
              <a:rPr lang="it-IT" sz="2000" dirty="0"/>
              <a:t>, luoghi turistici da vivere come </a:t>
            </a:r>
            <a:r>
              <a:rPr lang="it-IT" sz="2000" b="1" dirty="0"/>
              <a:t>esperienza «car free»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 smtClean="0"/>
              <a:t>E’ un comune </a:t>
            </a:r>
            <a:r>
              <a:rPr lang="it-IT" sz="2000" dirty="0"/>
              <a:t>facilmente raggiungibile in </a:t>
            </a:r>
            <a:r>
              <a:rPr lang="it-IT" sz="2000" b="1" dirty="0"/>
              <a:t>treno </a:t>
            </a:r>
            <a:r>
              <a:rPr lang="it-IT" sz="2000" b="1" dirty="0" smtClean="0"/>
              <a:t>o in </a:t>
            </a:r>
            <a:r>
              <a:rPr lang="it-IT" sz="2000" b="1" dirty="0"/>
              <a:t>autobus,</a:t>
            </a:r>
            <a:r>
              <a:rPr lang="it-IT" sz="2000" dirty="0"/>
              <a:t> ma se viene raggiunto con l’auto privata, la stessa </a:t>
            </a:r>
            <a:r>
              <a:rPr lang="it-IT" sz="2000" b="1" dirty="0"/>
              <a:t>deve essere lasciata alle porte del comune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La </a:t>
            </a:r>
            <a:r>
              <a:rPr lang="it-IT" sz="2000" b="1" dirty="0"/>
              <a:t>mobilità interna è garantita </a:t>
            </a:r>
            <a:r>
              <a:rPr lang="it-IT" sz="2000" dirty="0"/>
              <a:t>con servizi di </a:t>
            </a:r>
            <a:r>
              <a:rPr lang="it-IT" sz="2000" b="1" dirty="0"/>
              <a:t>mobilità elettrica </a:t>
            </a:r>
            <a:r>
              <a:rPr lang="it-IT" sz="2000" dirty="0"/>
              <a:t>(carta SAMO, la carta della mobilità: € 10,00)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10" y="4593967"/>
            <a:ext cx="2824645" cy="142315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r="4430"/>
          <a:stretch/>
        </p:blipFill>
        <p:spPr>
          <a:xfrm>
            <a:off x="3214538" y="4593967"/>
            <a:ext cx="2826071" cy="141279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30472" y="6017126"/>
            <a:ext cx="27464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it-IT" sz="1867" b="1" dirty="0"/>
              <a:t>Navetta stazione-Comune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38342" y="6017125"/>
            <a:ext cx="28099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it-IT" sz="1867" b="1" dirty="0"/>
              <a:t>Autista personale per spostamenti interni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/>
          <a:srcRect l="14016" t="29727" r="27757"/>
          <a:stretch/>
        </p:blipFill>
        <p:spPr>
          <a:xfrm>
            <a:off x="6124392" y="4593967"/>
            <a:ext cx="2834641" cy="141285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7"/>
          <a:srcRect l="3823" r="12077" b="24205"/>
          <a:stretch/>
        </p:blipFill>
        <p:spPr>
          <a:xfrm>
            <a:off x="9042816" y="4601751"/>
            <a:ext cx="2823411" cy="1415375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221071" y="6017126"/>
            <a:ext cx="28099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it-IT" sz="1867" b="1" dirty="0"/>
              <a:t>Noleggio auto personale per spostamenti interni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9148084" y="6017126"/>
            <a:ext cx="28099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it-IT" sz="1867" b="1" dirty="0"/>
              <a:t>Noleggio mountain bike </a:t>
            </a:r>
          </a:p>
          <a:p>
            <a:pPr algn="ctr" defTabSz="914377"/>
            <a:r>
              <a:rPr lang="it-IT" sz="1867" b="1" dirty="0"/>
              <a:t>a pedalata assistita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31374" y="235118"/>
            <a:ext cx="60193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L’esperienza di Bike </a:t>
            </a:r>
            <a:r>
              <a:rPr lang="it-IT" sz="2000" b="1" dirty="0" err="1"/>
              <a:t>S</a:t>
            </a:r>
            <a:r>
              <a:rPr lang="it-IT" sz="2000" b="1" dirty="0" err="1" smtClean="0"/>
              <a:t>quare</a:t>
            </a:r>
            <a:r>
              <a:rPr lang="it-IT" sz="2000" b="1" dirty="0" smtClean="0"/>
              <a:t> Langhe</a:t>
            </a:r>
            <a:endParaRPr lang="it-IT" sz="2000" b="1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pic>
        <p:nvPicPr>
          <p:cNvPr id="3074" name="Picture 2" descr="Risultati immagini per langhe bike squ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605" y="3933825"/>
            <a:ext cx="2006994" cy="26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6969" t="22488" r="13711"/>
          <a:stretch/>
        </p:blipFill>
        <p:spPr>
          <a:xfrm>
            <a:off x="262853" y="1900142"/>
            <a:ext cx="5772789" cy="38795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69" y="1298501"/>
            <a:ext cx="173355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ttangolo 23"/>
          <p:cNvSpPr/>
          <p:nvPr/>
        </p:nvSpPr>
        <p:spPr>
          <a:xfrm>
            <a:off x="6310288" y="1023692"/>
            <a:ext cx="517051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spcBef>
                <a:spcPts val="400"/>
              </a:spcBef>
            </a:pPr>
            <a:r>
              <a:rPr lang="it-IT" sz="2000" dirty="0" smtClean="0"/>
              <a:t>Un servizio di successo che permette di :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 smtClean="0"/>
              <a:t>Noleggiare </a:t>
            </a:r>
            <a:r>
              <a:rPr lang="it-IT" sz="2000" dirty="0"/>
              <a:t>una bici a pedalata assistita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Ricevere idee su dove andare e cosa vedere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Fare un tour guidato, con esperti del posto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Usare l’APP per non </a:t>
            </a:r>
            <a:r>
              <a:rPr lang="it-IT" sz="2000" dirty="0" smtClean="0"/>
              <a:t>perdersi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 smtClean="0"/>
              <a:t>Utilizzare sconti presso bar e ristoranti convenzionati</a:t>
            </a:r>
          </a:p>
          <a:p>
            <a:pPr marL="228594" indent="-228594" algn="just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2000" dirty="0" smtClean="0"/>
              <a:t>Ricaricare le bici presso esercizi convenzionati</a:t>
            </a:r>
            <a:endParaRPr lang="it-IT" sz="2000" dirty="0"/>
          </a:p>
        </p:txBody>
      </p:sp>
      <p:sp>
        <p:nvSpPr>
          <p:cNvPr id="4" name="Rettangolo arrotondato 3"/>
          <p:cNvSpPr/>
          <p:nvPr/>
        </p:nvSpPr>
        <p:spPr>
          <a:xfrm>
            <a:off x="1889185" y="2488946"/>
            <a:ext cx="1260062" cy="2874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1889185" y="2821859"/>
            <a:ext cx="1062590" cy="2874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2493033" y="3567248"/>
            <a:ext cx="887775" cy="2874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9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45317" y="2798058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Conclusions</a:t>
            </a:r>
            <a:endParaRPr kumimoji="0" lang="it-IT" sz="36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934075" y="292983"/>
            <a:ext cx="6057899" cy="5686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377">
              <a:spcBef>
                <a:spcPts val="200"/>
              </a:spcBef>
              <a:defRPr/>
            </a:pPr>
            <a:r>
              <a:rPr lang="it-IT" sz="2000" b="1" dirty="0" smtClean="0"/>
              <a:t>L’elettrificazione della mobilità può e deve essere facilitata. Cosa serve?</a:t>
            </a:r>
          </a:p>
          <a:p>
            <a:pPr lvl="0" algn="just" defTabSz="914377">
              <a:spcBef>
                <a:spcPts val="200"/>
              </a:spcBef>
              <a:defRPr/>
            </a:pPr>
            <a:endParaRPr lang="it-IT" sz="1050" b="1" dirty="0"/>
          </a:p>
          <a:p>
            <a:pPr marL="243411" lvl="0" indent="-243411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incentivi</a:t>
            </a:r>
            <a:r>
              <a:rPr lang="it-IT" sz="1700" dirty="0"/>
              <a:t> all’acquisto (molte nazioni EU)</a:t>
            </a:r>
          </a:p>
          <a:p>
            <a:pPr marL="243411" lvl="0" indent="-243411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rete adeguata </a:t>
            </a:r>
            <a:r>
              <a:rPr lang="it-IT" sz="1700" dirty="0"/>
              <a:t>di infrastrutture di ricarica, «informata» e interoperabile</a:t>
            </a:r>
          </a:p>
          <a:p>
            <a:pPr marL="243411" lvl="0" indent="-243411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privilegi</a:t>
            </a:r>
            <a:r>
              <a:rPr lang="it-IT" sz="1700" dirty="0"/>
              <a:t> per i possessori di veicoli elettrici:</a:t>
            </a:r>
          </a:p>
          <a:p>
            <a:pPr marL="482588" lvl="1" indent="-241294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esenzione</a:t>
            </a:r>
            <a:r>
              <a:rPr lang="it-IT" sz="1700" dirty="0"/>
              <a:t> </a:t>
            </a:r>
            <a:r>
              <a:rPr lang="it-IT" sz="1700" b="1" dirty="0"/>
              <a:t>tasse</a:t>
            </a:r>
            <a:r>
              <a:rPr lang="it-IT" sz="1700" dirty="0"/>
              <a:t> </a:t>
            </a:r>
            <a:r>
              <a:rPr lang="it-IT" sz="1400" dirty="0"/>
              <a:t>(es. esenzione pagamento bollo in Piemonte)</a:t>
            </a:r>
            <a:endParaRPr lang="it-IT" sz="1700" dirty="0"/>
          </a:p>
          <a:p>
            <a:pPr marL="482588" lvl="1" indent="-241294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ingressi</a:t>
            </a:r>
            <a:r>
              <a:rPr lang="it-IT" sz="1700" dirty="0"/>
              <a:t> in ZTL </a:t>
            </a:r>
            <a:r>
              <a:rPr lang="it-IT" sz="1400" dirty="0"/>
              <a:t>(es. Torino)</a:t>
            </a:r>
          </a:p>
          <a:p>
            <a:pPr marL="482588" lvl="1" indent="-241294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parcheggio</a:t>
            </a:r>
            <a:r>
              <a:rPr lang="it-IT" sz="1700" dirty="0"/>
              <a:t> </a:t>
            </a:r>
            <a:r>
              <a:rPr lang="it-IT" sz="1700" b="1" dirty="0"/>
              <a:t>gratuito</a:t>
            </a:r>
            <a:r>
              <a:rPr lang="it-IT" sz="1700" dirty="0"/>
              <a:t> </a:t>
            </a:r>
            <a:r>
              <a:rPr lang="it-IT" sz="1400" dirty="0"/>
              <a:t>(es. Venaria Reale, per residenti e non, se auto pure elettriche; Torino con i nuovi stalli giallo/verdi dedicati)</a:t>
            </a:r>
          </a:p>
          <a:p>
            <a:pPr marL="482588" lvl="1" indent="-241294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colonnine</a:t>
            </a:r>
            <a:r>
              <a:rPr lang="it-IT" sz="1700" dirty="0"/>
              <a:t> di ricarica «</a:t>
            </a:r>
            <a:r>
              <a:rPr lang="it-IT" sz="1700" b="1" dirty="0"/>
              <a:t>sotto</a:t>
            </a:r>
            <a:r>
              <a:rPr lang="it-IT" sz="1700" dirty="0"/>
              <a:t> </a:t>
            </a:r>
            <a:r>
              <a:rPr lang="it-IT" sz="1700" b="1" dirty="0"/>
              <a:t>casa</a:t>
            </a:r>
            <a:r>
              <a:rPr lang="it-IT" sz="1700" dirty="0"/>
              <a:t>» </a:t>
            </a:r>
            <a:r>
              <a:rPr lang="it-IT" sz="1400" dirty="0"/>
              <a:t>(es. Amsterdam e Torino) </a:t>
            </a:r>
            <a:r>
              <a:rPr lang="it-IT" sz="1700" dirty="0"/>
              <a:t>e «</a:t>
            </a:r>
            <a:r>
              <a:rPr lang="it-IT" sz="1700" b="1" dirty="0"/>
              <a:t>a domicilio</a:t>
            </a:r>
            <a:r>
              <a:rPr lang="it-IT" sz="1700" dirty="0"/>
              <a:t>» </a:t>
            </a:r>
            <a:r>
              <a:rPr lang="it-IT" sz="1400" dirty="0"/>
              <a:t>(es. Milano)</a:t>
            </a:r>
          </a:p>
          <a:p>
            <a:pPr marL="243411" lvl="0" indent="-243411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b="1" dirty="0"/>
              <a:t>informazione/comunicazione</a:t>
            </a:r>
          </a:p>
          <a:p>
            <a:pPr marL="485775" lvl="1" indent="-219075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dirty="0"/>
              <a:t>sportelli informativi</a:t>
            </a:r>
          </a:p>
          <a:p>
            <a:pPr marL="485775" lvl="1" indent="-219075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dirty="0"/>
              <a:t>campagne di test dei veicoli</a:t>
            </a:r>
          </a:p>
          <a:p>
            <a:pPr marL="485775" lvl="1" indent="-219075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dirty="0"/>
              <a:t>educazione nelle scuole</a:t>
            </a:r>
          </a:p>
          <a:p>
            <a:pPr marL="485775" lvl="1" indent="-219075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dirty="0"/>
              <a:t>PA come esempio (flotte pubbliche)</a:t>
            </a:r>
          </a:p>
          <a:p>
            <a:pPr marL="485775" lvl="1" indent="-219075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dirty="0"/>
              <a:t>possessori di EV come «ambasciatori» della mobilità elettrica</a:t>
            </a:r>
          </a:p>
          <a:p>
            <a:pPr marL="485775" lvl="1" indent="-219075" algn="just" defTabSz="914377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it-IT" sz="1700" dirty="0" smtClean="0"/>
              <a:t>lo «story </a:t>
            </a:r>
            <a:r>
              <a:rPr lang="it-IT" sz="1700" dirty="0" err="1" smtClean="0"/>
              <a:t>telling</a:t>
            </a:r>
            <a:r>
              <a:rPr lang="it-IT" sz="1700" dirty="0" smtClean="0"/>
              <a:t>» </a:t>
            </a:r>
            <a:r>
              <a:rPr lang="it-IT" sz="1700" dirty="0"/>
              <a:t>del possessore di EV</a:t>
            </a:r>
          </a:p>
        </p:txBody>
      </p:sp>
    </p:spTree>
    <p:extLst>
      <p:ext uri="{BB962C8B-B14F-4D97-AF65-F5344CB8AC3E}">
        <p14:creationId xmlns:p14="http://schemas.microsoft.com/office/powerpoint/2010/main" val="10802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45317" y="2798058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Indice</a:t>
            </a:r>
          </a:p>
          <a:p>
            <a:r>
              <a:rPr lang="it-IT" sz="3600" b="1" i="1" dirty="0" smtClean="0">
                <a:solidFill>
                  <a:schemeClr val="bg1"/>
                </a:solidFill>
              </a:rPr>
              <a:t>Index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32500" y="828286"/>
            <a:ext cx="63258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1 - La strada è stata tracciata			04</a:t>
            </a:r>
          </a:p>
          <a:p>
            <a:r>
              <a:rPr lang="it-IT" dirty="0" smtClean="0"/>
              <a:t>....................................................................................</a:t>
            </a:r>
          </a:p>
          <a:p>
            <a:endParaRPr lang="it-IT" dirty="0" smtClean="0"/>
          </a:p>
          <a:p>
            <a:r>
              <a:rPr lang="it-IT" b="1" dirty="0" smtClean="0"/>
              <a:t>2 </a:t>
            </a:r>
            <a:r>
              <a:rPr lang="it-IT" b="1" dirty="0"/>
              <a:t>-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 diffusione delle infrastrutture di ricarica </a:t>
            </a:r>
            <a:r>
              <a:rPr lang="it-IT" b="1" dirty="0"/>
              <a:t>	</a:t>
            </a:r>
            <a:r>
              <a:rPr lang="it-IT" b="1" dirty="0" smtClean="0"/>
              <a:t>08</a:t>
            </a:r>
            <a:endParaRPr lang="it-IT" b="1" dirty="0"/>
          </a:p>
          <a:p>
            <a:r>
              <a:rPr lang="it-IT" dirty="0" smtClean="0"/>
              <a:t>....................................................................................</a:t>
            </a:r>
          </a:p>
          <a:p>
            <a:endParaRPr lang="it-IT" dirty="0" smtClean="0"/>
          </a:p>
          <a:p>
            <a:r>
              <a:rPr 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3 -</a:t>
            </a:r>
            <a:r>
              <a:rPr lang="it-IT" b="1" dirty="0" smtClean="0"/>
              <a:t> </a:t>
            </a:r>
            <a:r>
              <a:rPr lang="it-IT" b="1" dirty="0"/>
              <a:t>La diffusione dei veicoli elettrici		</a:t>
            </a:r>
            <a:r>
              <a:rPr lang="it-IT" b="1" dirty="0" smtClean="0"/>
              <a:t>13</a:t>
            </a:r>
            <a:endParaRPr lang="it-IT" b="1" dirty="0"/>
          </a:p>
          <a:p>
            <a:r>
              <a:rPr lang="it-IT" dirty="0" smtClean="0"/>
              <a:t>....................................................................................</a:t>
            </a:r>
          </a:p>
          <a:p>
            <a:endParaRPr lang="it-IT" dirty="0" smtClean="0"/>
          </a:p>
          <a:p>
            <a:r>
              <a:rPr lang="it-IT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4 - La 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pianificazione della mobilità </a:t>
            </a:r>
            <a:r>
              <a:rPr lang="it-IT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elettrica</a:t>
            </a:r>
            <a:r>
              <a:rPr lang="it-IT" dirty="0" smtClean="0"/>
              <a:t>	</a:t>
            </a:r>
            <a:r>
              <a:rPr lang="it-IT" b="1" dirty="0" smtClean="0"/>
              <a:t>18</a:t>
            </a:r>
            <a:endParaRPr lang="it-IT" b="1" dirty="0" smtClean="0"/>
          </a:p>
          <a:p>
            <a:r>
              <a:rPr lang="it-IT" dirty="0" smtClean="0"/>
              <a:t>....................................................................................</a:t>
            </a:r>
          </a:p>
          <a:p>
            <a:endParaRPr lang="it-IT" dirty="0" smtClean="0"/>
          </a:p>
          <a:p>
            <a:r>
              <a:rPr lang="it-IT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5 - Le </a:t>
            </a:r>
            <a:r>
              <a:rPr lang="it-IT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opportunità dei territori </a:t>
            </a:r>
            <a:r>
              <a:rPr lang="it-IT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rurali 	</a:t>
            </a:r>
            <a:r>
              <a:rPr lang="it-IT" b="1" dirty="0" smtClean="0"/>
              <a:t>	</a:t>
            </a:r>
            <a:r>
              <a:rPr lang="it-IT" b="1" dirty="0" smtClean="0"/>
              <a:t>24</a:t>
            </a:r>
            <a:endParaRPr lang="it-IT" b="1" dirty="0" smtClean="0"/>
          </a:p>
          <a:p>
            <a:r>
              <a:rPr lang="it-IT" dirty="0" smtClean="0"/>
              <a:t>....................................................................................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9134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2" y="-1"/>
            <a:ext cx="12328989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2" cy="685799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1663" y="3758306"/>
            <a:ext cx="433733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Cristiana Botta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1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 smtClean="0">
                <a:solidFill>
                  <a:schemeClr val="bg1"/>
                </a:solidFill>
              </a:rPr>
              <a:t>LINKS </a:t>
            </a:r>
            <a:r>
              <a:rPr lang="it-IT" dirty="0">
                <a:solidFill>
                  <a:schemeClr val="bg1"/>
                </a:solidFill>
              </a:rPr>
              <a:t>Foundation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Urban </a:t>
            </a:r>
            <a:r>
              <a:rPr lang="it-IT" dirty="0" err="1" smtClean="0">
                <a:solidFill>
                  <a:schemeClr val="bg1"/>
                </a:solidFill>
              </a:rPr>
              <a:t>Mobility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Logistic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systems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https://linksfoundation.com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1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Telephone +39 011.1975.1560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cristiana.botta@linksfoundation.com</a:t>
            </a:r>
          </a:p>
          <a:p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Grazie per l’attenzione</a:t>
            </a:r>
            <a:br>
              <a:rPr lang="it-IT" b="1" dirty="0">
                <a:solidFill>
                  <a:schemeClr val="bg1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40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796" y="-1634862"/>
            <a:ext cx="15091716" cy="849286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88" y="2310714"/>
            <a:ext cx="3748765" cy="12603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47" y="5432039"/>
            <a:ext cx="6203084" cy="91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45317" y="2798058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Capitolo 1</a:t>
            </a:r>
          </a:p>
          <a:p>
            <a:r>
              <a:rPr lang="it-IT" sz="3600" b="1" i="1" dirty="0" err="1" smtClean="0">
                <a:solidFill>
                  <a:schemeClr val="bg1"/>
                </a:solidFill>
              </a:rPr>
              <a:t>Chapitre</a:t>
            </a:r>
            <a:r>
              <a:rPr lang="it-IT" sz="3600" b="1" i="1" dirty="0" smtClean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33214" y="2798058"/>
            <a:ext cx="6930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strada è stata tracciata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/>
          <p:cNvCxnSpPr/>
          <p:nvPr/>
        </p:nvCxnSpPr>
        <p:spPr bwMode="auto">
          <a:xfrm flipH="1">
            <a:off x="4458303" y="463161"/>
            <a:ext cx="22937" cy="602125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CasellaDiTesto 28"/>
          <p:cNvSpPr txBox="1"/>
          <p:nvPr/>
        </p:nvSpPr>
        <p:spPr>
          <a:xfrm>
            <a:off x="2996111" y="944613"/>
            <a:ext cx="101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2014</a:t>
            </a:r>
            <a:endParaRPr lang="it-IT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996111" y="3975307"/>
            <a:ext cx="101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2017</a:t>
            </a:r>
            <a:endParaRPr lang="it-IT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itolo 3"/>
          <p:cNvSpPr txBox="1">
            <a:spLocks/>
          </p:cNvSpPr>
          <p:nvPr/>
        </p:nvSpPr>
        <p:spPr>
          <a:xfrm>
            <a:off x="379644" y="248248"/>
            <a:ext cx="11409924" cy="48046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625" b="1" kern="1200" cap="all" dirty="0">
                <a:solidFill>
                  <a:srgbClr val="075071"/>
                </a:solidFill>
                <a:latin typeface="+mn-lt"/>
                <a:ea typeface="Helvetica"/>
                <a:cs typeface="Helvetica"/>
                <a:sym typeface="Helvetica"/>
              </a:defRPr>
            </a:lvl1pPr>
          </a:lstStyle>
          <a:p>
            <a:pPr algn="r" defTabSz="914377">
              <a:defRPr/>
            </a:pP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Le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strategie</a:t>
            </a: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 per le </a:t>
            </a:r>
            <a:r>
              <a:rPr lang="it-IT" sz="2000" cap="none" dirty="0" smtClean="0">
                <a:solidFill>
                  <a:schemeClr val="tx1"/>
                </a:solidFill>
                <a:ea typeface="+mn-ea"/>
                <a:cs typeface="+mn-cs"/>
              </a:rPr>
              <a:t>infrastrutture</a:t>
            </a: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 di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ricarica</a:t>
            </a:r>
            <a:endParaRPr lang="en-GB" sz="2000" cap="none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591050" y="940053"/>
            <a:ext cx="6592354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Direttiva </a:t>
            </a:r>
            <a:r>
              <a:rPr lang="it-IT" b="1" dirty="0"/>
              <a:t>2014/94/EU del Parlamento Europeo e del Consiglio sulla realizzazione di un'infrastruttura per i combustibili alternativi. </a:t>
            </a:r>
            <a:endParaRPr lang="it-IT" b="1" dirty="0" smtClean="0"/>
          </a:p>
          <a:p>
            <a:pPr algn="just"/>
            <a:r>
              <a:rPr lang="it-IT" dirty="0" smtClean="0"/>
              <a:t>Sviluppo armonizzato di un'infrastruttura </a:t>
            </a:r>
            <a:r>
              <a:rPr lang="it-IT" dirty="0"/>
              <a:t>per i combustibili alternativi e di specifiche tecniche comuni per l'interfaccia </a:t>
            </a:r>
            <a:r>
              <a:rPr lang="it-IT" dirty="0" smtClean="0"/>
              <a:t>veicolo-infrastruttura </a:t>
            </a:r>
          </a:p>
          <a:p>
            <a:pPr algn="just"/>
            <a:endParaRPr lang="it-IT" dirty="0"/>
          </a:p>
          <a:p>
            <a:pPr algn="just"/>
            <a:endParaRPr lang="it-IT" b="1" dirty="0" smtClean="0"/>
          </a:p>
          <a:p>
            <a:pPr algn="just"/>
            <a:endParaRPr lang="it-IT" sz="1600" b="1" dirty="0" smtClean="0"/>
          </a:p>
          <a:p>
            <a:pPr algn="just"/>
            <a:endParaRPr lang="it-IT" b="1" dirty="0"/>
          </a:p>
          <a:p>
            <a:pPr algn="just"/>
            <a:endParaRPr lang="it-IT" sz="900" b="1" dirty="0"/>
          </a:p>
          <a:p>
            <a:pPr algn="just"/>
            <a:r>
              <a:rPr lang="it-IT" b="1" dirty="0" smtClean="0"/>
              <a:t>PNIRE – Piano Nazionale per le Infrastrutture di Ricarica Elettriche</a:t>
            </a:r>
          </a:p>
          <a:p>
            <a:pPr algn="just"/>
            <a:endParaRPr lang="it-IT" sz="1400" dirty="0"/>
          </a:p>
          <a:p>
            <a:pPr algn="just"/>
            <a:r>
              <a:rPr lang="it-IT" b="1" dirty="0" smtClean="0"/>
              <a:t>decreto DAFI</a:t>
            </a:r>
            <a:r>
              <a:rPr lang="it-IT" dirty="0" smtClean="0"/>
              <a:t>, decreto attuativo della direttiva EU </a:t>
            </a:r>
            <a:r>
              <a:rPr lang="it-IT" dirty="0"/>
              <a:t>2014/94/EU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2996110" y="3471321"/>
            <a:ext cx="101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2015</a:t>
            </a:r>
            <a:endParaRPr lang="it-IT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252" y="823794"/>
            <a:ext cx="1080894" cy="7231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734" y="3571875"/>
            <a:ext cx="1075412" cy="7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itolo 3"/>
          <p:cNvSpPr txBox="1">
            <a:spLocks/>
          </p:cNvSpPr>
          <p:nvPr/>
        </p:nvSpPr>
        <p:spPr>
          <a:xfrm>
            <a:off x="379644" y="248248"/>
            <a:ext cx="11409924" cy="48046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625" b="1" kern="1200" cap="all" dirty="0">
                <a:solidFill>
                  <a:srgbClr val="075071"/>
                </a:solidFill>
                <a:latin typeface="+mn-lt"/>
                <a:ea typeface="Helvetica"/>
                <a:cs typeface="Helvetica"/>
                <a:sym typeface="Helvetica"/>
              </a:defRPr>
            </a:lvl1pPr>
          </a:lstStyle>
          <a:p>
            <a:pPr algn="r" defTabSz="914377">
              <a:defRPr/>
            </a:pP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Le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scelte</a:t>
            </a: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strategiche</a:t>
            </a: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dei</a:t>
            </a: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Paesi</a:t>
            </a:r>
            <a:endParaRPr lang="en-GB" sz="2000" cap="none" dirty="0">
              <a:solidFill>
                <a:schemeClr val="tx1"/>
              </a:solidFill>
              <a:ea typeface="+mn-ea"/>
              <a:cs typeface="+mn-cs"/>
            </a:endParaRPr>
          </a:p>
        </p:txBody>
      </p:sp>
      <p:grpSp>
        <p:nvGrpSpPr>
          <p:cNvPr id="36" name="Gruppo 35"/>
          <p:cNvGrpSpPr>
            <a:grpSpLocks noChangeAspect="1"/>
          </p:cNvGrpSpPr>
          <p:nvPr/>
        </p:nvGrpSpPr>
        <p:grpSpPr>
          <a:xfrm>
            <a:off x="3941539" y="1773691"/>
            <a:ext cx="5328915" cy="1084487"/>
            <a:chOff x="1475224" y="3918999"/>
            <a:chExt cx="7129224" cy="1417052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375" t="19851" r="29329" b="73049"/>
            <a:stretch>
              <a:fillRect/>
            </a:stretch>
          </p:blipFill>
          <p:spPr bwMode="auto">
            <a:xfrm>
              <a:off x="1475224" y="3918999"/>
              <a:ext cx="4160826" cy="512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43792" r="41529" b="45080"/>
            <a:stretch>
              <a:fillRect/>
            </a:stretch>
          </p:blipFill>
          <p:spPr bwMode="auto">
            <a:xfrm>
              <a:off x="1475656" y="4293096"/>
              <a:ext cx="7128792" cy="1042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t="38476" r="87500" b="58451"/>
            <a:stretch>
              <a:fillRect/>
            </a:stretch>
          </p:blipFill>
          <p:spPr bwMode="auto">
            <a:xfrm>
              <a:off x="5652120" y="4077072"/>
              <a:ext cx="152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uppo 39"/>
          <p:cNvGrpSpPr>
            <a:grpSpLocks noChangeAspect="1"/>
          </p:cNvGrpSpPr>
          <p:nvPr/>
        </p:nvGrpSpPr>
        <p:grpSpPr>
          <a:xfrm>
            <a:off x="3267911" y="397883"/>
            <a:ext cx="6290575" cy="1189290"/>
            <a:chOff x="899592" y="4725144"/>
            <a:chExt cx="9672464" cy="1828666"/>
          </a:xfrm>
        </p:grpSpPr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10040" t="46951" r="10625" b="37684"/>
            <a:stretch>
              <a:fillRect/>
            </a:stretch>
          </p:blipFill>
          <p:spPr bwMode="auto">
            <a:xfrm>
              <a:off x="899592" y="5113650"/>
              <a:ext cx="9672464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l="8066" t="9281" r="62403" b="86585"/>
            <a:stretch>
              <a:fillRect/>
            </a:stretch>
          </p:blipFill>
          <p:spPr bwMode="auto">
            <a:xfrm>
              <a:off x="905409" y="4725144"/>
              <a:ext cx="3600399" cy="387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45275" t="63829" r="35825" b="30793"/>
            <a:stretch>
              <a:fillRect/>
            </a:stretch>
          </p:blipFill>
          <p:spPr bwMode="auto">
            <a:xfrm>
              <a:off x="8135888" y="5977746"/>
              <a:ext cx="23042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Gruppo 43"/>
          <p:cNvGrpSpPr>
            <a:grpSpLocks noChangeAspect="1"/>
          </p:cNvGrpSpPr>
          <p:nvPr/>
        </p:nvGrpSpPr>
        <p:grpSpPr>
          <a:xfrm>
            <a:off x="4598560" y="2906775"/>
            <a:ext cx="5256584" cy="1079478"/>
            <a:chOff x="0" y="686477"/>
            <a:chExt cx="7791940" cy="1616699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8269" t="50375" r="21448" b="40366"/>
            <a:stretch>
              <a:fillRect/>
            </a:stretch>
          </p:blipFill>
          <p:spPr bwMode="auto">
            <a:xfrm>
              <a:off x="284095" y="1542840"/>
              <a:ext cx="7507845" cy="76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25971" r="56294" b="69085"/>
            <a:stretch>
              <a:fillRect/>
            </a:stretch>
          </p:blipFill>
          <p:spPr bwMode="auto">
            <a:xfrm>
              <a:off x="0" y="686477"/>
              <a:ext cx="4668744" cy="40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16925" t="54634" r="64175" b="43333"/>
            <a:stretch>
              <a:fillRect/>
            </a:stretch>
          </p:blipFill>
          <p:spPr bwMode="auto">
            <a:xfrm>
              <a:off x="4794926" y="864136"/>
              <a:ext cx="2018916" cy="166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8269" t="42090" r="21448" b="51772"/>
            <a:stretch>
              <a:fillRect/>
            </a:stretch>
          </p:blipFill>
          <p:spPr bwMode="auto">
            <a:xfrm>
              <a:off x="236444" y="1124744"/>
              <a:ext cx="7507845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9" name="Gruppo 48"/>
          <p:cNvGrpSpPr>
            <a:grpSpLocks noChangeAspect="1"/>
          </p:cNvGrpSpPr>
          <p:nvPr/>
        </p:nvGrpSpPr>
        <p:grpSpPr>
          <a:xfrm>
            <a:off x="5496595" y="4024186"/>
            <a:ext cx="4896544" cy="1024613"/>
            <a:chOff x="0" y="557710"/>
            <a:chExt cx="5295900" cy="1217176"/>
          </a:xfrm>
        </p:grpSpPr>
        <p:pic>
          <p:nvPicPr>
            <p:cNvPr id="50" name="Immagine 1"/>
            <p:cNvPicPr>
              <a:picLocks noChangeAspect="1" noChangeArrowheads="1"/>
            </p:cNvPicPr>
            <p:nvPr/>
          </p:nvPicPr>
          <p:blipFill>
            <a:blip r:embed="rId9" cstate="print"/>
            <a:srcRect l="1295" t="20338" b="13560"/>
            <a:stretch>
              <a:fillRect/>
            </a:stretch>
          </p:blipFill>
          <p:spPr bwMode="auto">
            <a:xfrm>
              <a:off x="161925" y="557710"/>
              <a:ext cx="4698107" cy="265285"/>
            </a:xfrm>
            <a:prstGeom prst="rect">
              <a:avLst/>
            </a:prstGeom>
            <a:noFill/>
          </p:spPr>
        </p:pic>
        <p:pic>
          <p:nvPicPr>
            <p:cNvPr id="51" name="Immagin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9512" y="1498661"/>
              <a:ext cx="1857375" cy="276225"/>
            </a:xfrm>
            <a:prstGeom prst="rect">
              <a:avLst/>
            </a:prstGeom>
            <a:noFill/>
          </p:spPr>
        </p:pic>
        <p:pic>
          <p:nvPicPr>
            <p:cNvPr id="52" name="Immagine 2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b="40451"/>
            <a:stretch/>
          </p:blipFill>
          <p:spPr bwMode="auto">
            <a:xfrm>
              <a:off x="0" y="860531"/>
              <a:ext cx="5295900" cy="629600"/>
            </a:xfrm>
            <a:prstGeom prst="rect">
              <a:avLst/>
            </a:prstGeom>
            <a:noFill/>
          </p:spPr>
        </p:pic>
      </p:grpSp>
      <p:grpSp>
        <p:nvGrpSpPr>
          <p:cNvPr id="53" name="Gruppo 52"/>
          <p:cNvGrpSpPr/>
          <p:nvPr/>
        </p:nvGrpSpPr>
        <p:grpSpPr>
          <a:xfrm>
            <a:off x="6286839" y="5085950"/>
            <a:ext cx="4732130" cy="1087474"/>
            <a:chOff x="229718" y="5484813"/>
            <a:chExt cx="4732130" cy="1087474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77" t="15137" r="22889" b="72180"/>
            <a:stretch/>
          </p:blipFill>
          <p:spPr bwMode="auto">
            <a:xfrm>
              <a:off x="229718" y="5484813"/>
              <a:ext cx="4732130" cy="1087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77" t="27820" r="30364" b="70531"/>
            <a:stretch/>
          </p:blipFill>
          <p:spPr bwMode="auto">
            <a:xfrm>
              <a:off x="251760" y="6430970"/>
              <a:ext cx="2160000" cy="11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6" name="Connettore 2 55"/>
          <p:cNvCxnSpPr/>
          <p:nvPr/>
        </p:nvCxnSpPr>
        <p:spPr bwMode="auto">
          <a:xfrm flipH="1">
            <a:off x="3073575" y="728713"/>
            <a:ext cx="0" cy="587420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CasellaDiTesto 56"/>
          <p:cNvSpPr txBox="1"/>
          <p:nvPr/>
        </p:nvSpPr>
        <p:spPr>
          <a:xfrm>
            <a:off x="2101974" y="548681"/>
            <a:ext cx="89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2016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2101974" y="2000804"/>
            <a:ext cx="89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2017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3311275" y="530491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L’Italia si </a:t>
            </a:r>
            <a:r>
              <a:rPr lang="it-IT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è allineata</a:t>
            </a:r>
            <a:br>
              <a:rPr lang="it-IT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it-IT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agli altri paesi</a:t>
            </a:r>
          </a:p>
        </p:txBody>
      </p:sp>
      <p:sp>
        <p:nvSpPr>
          <p:cNvPr id="60" name="Rettangolo arrotondato 59"/>
          <p:cNvSpPr/>
          <p:nvPr/>
        </p:nvSpPr>
        <p:spPr bwMode="auto">
          <a:xfrm>
            <a:off x="6263603" y="5093304"/>
            <a:ext cx="4662942" cy="108012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u="sng">
              <a:solidFill>
                <a:srgbClr val="3F3F3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2054242" y="6233587"/>
            <a:ext cx="1019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2040</a:t>
            </a:r>
            <a:endParaRPr lang="it-IT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4840310" y="393032"/>
            <a:ext cx="4136951" cy="1460301"/>
            <a:chOff x="611560" y="548681"/>
            <a:chExt cx="6156176" cy="217306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6618" t="33036" r="13770" b="56208"/>
            <a:stretch>
              <a:fillRect/>
            </a:stretch>
          </p:blipFill>
          <p:spPr bwMode="auto">
            <a:xfrm>
              <a:off x="611560" y="1713636"/>
              <a:ext cx="6048672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7006" t="40496" r="12500" b="51123"/>
            <a:stretch>
              <a:fillRect/>
            </a:stretch>
          </p:blipFill>
          <p:spPr bwMode="auto">
            <a:xfrm>
              <a:off x="611560" y="949329"/>
              <a:ext cx="6156176" cy="785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20805" r="60631" b="73817"/>
            <a:stretch>
              <a:fillRect/>
            </a:stretch>
          </p:blipFill>
          <p:spPr bwMode="auto">
            <a:xfrm>
              <a:off x="611560" y="548681"/>
              <a:ext cx="3359908" cy="352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uppo 22"/>
          <p:cNvGrpSpPr>
            <a:grpSpLocks noChangeAspect="1"/>
          </p:cNvGrpSpPr>
          <p:nvPr/>
        </p:nvGrpSpPr>
        <p:grpSpPr>
          <a:xfrm>
            <a:off x="4889937" y="5025877"/>
            <a:ext cx="3742953" cy="1458539"/>
            <a:chOff x="5148064" y="4005064"/>
            <a:chExt cx="4391025" cy="1711077"/>
          </a:xfrm>
        </p:grpSpPr>
        <p:pic>
          <p:nvPicPr>
            <p:cNvPr id="19" name="Immagine 15"/>
            <p:cNvPicPr>
              <a:picLocks noChangeAspect="1" noChangeArrowheads="1"/>
            </p:cNvPicPr>
            <p:nvPr/>
          </p:nvPicPr>
          <p:blipFill>
            <a:blip r:embed="rId5" cstate="print"/>
            <a:srcRect l="4817" r="5666"/>
            <a:stretch>
              <a:fillRect/>
            </a:stretch>
          </p:blipFill>
          <p:spPr bwMode="auto">
            <a:xfrm>
              <a:off x="5148064" y="4005064"/>
              <a:ext cx="2076450" cy="409575"/>
            </a:xfrm>
            <a:prstGeom prst="rect">
              <a:avLst/>
            </a:prstGeom>
            <a:noFill/>
          </p:spPr>
        </p:pic>
        <p:pic>
          <p:nvPicPr>
            <p:cNvPr id="20" name="Immagin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48064" y="4439791"/>
              <a:ext cx="4391025" cy="1276350"/>
            </a:xfrm>
            <a:prstGeom prst="rect">
              <a:avLst/>
            </a:prstGeom>
            <a:noFill/>
          </p:spPr>
        </p:pic>
      </p:grpSp>
      <p:grpSp>
        <p:nvGrpSpPr>
          <p:cNvPr id="21" name="Gruppo 17"/>
          <p:cNvGrpSpPr>
            <a:grpSpLocks noChangeAspect="1"/>
          </p:cNvGrpSpPr>
          <p:nvPr/>
        </p:nvGrpSpPr>
        <p:grpSpPr>
          <a:xfrm>
            <a:off x="4899833" y="3005832"/>
            <a:ext cx="4824536" cy="906492"/>
            <a:chOff x="1237675" y="2708920"/>
            <a:chExt cx="5555982" cy="1043925"/>
          </a:xfrm>
        </p:grpSpPr>
        <p:pic>
          <p:nvPicPr>
            <p:cNvPr id="22" name="Immagine 10"/>
            <p:cNvPicPr>
              <a:picLocks noChangeAspect="1" noChangeArrowheads="1"/>
            </p:cNvPicPr>
            <p:nvPr/>
          </p:nvPicPr>
          <p:blipFill>
            <a:blip r:embed="rId7" cstate="print"/>
            <a:srcRect l="1141" b="-1579"/>
            <a:stretch>
              <a:fillRect/>
            </a:stretch>
          </p:blipFill>
          <p:spPr bwMode="auto">
            <a:xfrm>
              <a:off x="1237675" y="2708920"/>
              <a:ext cx="2900241" cy="348316"/>
            </a:xfrm>
            <a:prstGeom prst="rect">
              <a:avLst/>
            </a:prstGeom>
            <a:noFill/>
          </p:spPr>
        </p:pic>
        <p:pic>
          <p:nvPicPr>
            <p:cNvPr id="23" name="Immagin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3968" y="2780928"/>
              <a:ext cx="1857375" cy="219075"/>
            </a:xfrm>
            <a:prstGeom prst="rect">
              <a:avLst/>
            </a:prstGeom>
            <a:noFill/>
          </p:spPr>
        </p:pic>
        <p:pic>
          <p:nvPicPr>
            <p:cNvPr id="24" name="Immagine 11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35761"/>
            <a:stretch/>
          </p:blipFill>
          <p:spPr bwMode="auto">
            <a:xfrm>
              <a:off x="1259632" y="3140968"/>
              <a:ext cx="5534025" cy="611877"/>
            </a:xfrm>
            <a:prstGeom prst="rect">
              <a:avLst/>
            </a:prstGeom>
            <a:noFill/>
          </p:spPr>
        </p:pic>
      </p:grpSp>
      <p:grpSp>
        <p:nvGrpSpPr>
          <p:cNvPr id="25" name="Gruppo 24"/>
          <p:cNvGrpSpPr/>
          <p:nvPr/>
        </p:nvGrpSpPr>
        <p:grpSpPr>
          <a:xfrm>
            <a:off x="4858668" y="1932559"/>
            <a:ext cx="5112568" cy="974601"/>
            <a:chOff x="539552" y="2060848"/>
            <a:chExt cx="8794948" cy="1656184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9450" t="30379" r="18414" b="51951"/>
            <a:stretch>
              <a:fillRect/>
            </a:stretch>
          </p:blipFill>
          <p:spPr bwMode="auto">
            <a:xfrm>
              <a:off x="539552" y="2060848"/>
              <a:ext cx="8794948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38390" t="9484" r="39166" b="83301"/>
            <a:stretch>
              <a:fillRect/>
            </a:stretch>
          </p:blipFill>
          <p:spPr bwMode="auto">
            <a:xfrm>
              <a:off x="6156176" y="2996952"/>
              <a:ext cx="2736304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8" name="Connettore 2 27"/>
          <p:cNvCxnSpPr/>
          <p:nvPr/>
        </p:nvCxnSpPr>
        <p:spPr bwMode="auto">
          <a:xfrm flipH="1">
            <a:off x="4458303" y="463161"/>
            <a:ext cx="22937" cy="602125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CasellaDiTesto 28"/>
          <p:cNvSpPr txBox="1"/>
          <p:nvPr/>
        </p:nvSpPr>
        <p:spPr>
          <a:xfrm>
            <a:off x="2992072" y="345357"/>
            <a:ext cx="101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2017</a:t>
            </a:r>
            <a:endParaRPr lang="it-IT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673645" y="323428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3F3F3F"/>
                </a:solidFill>
                <a:latin typeface="+mj-lt"/>
                <a:cs typeface="Arial" pitchFamily="34" charset="0"/>
              </a:rPr>
              <a:t>Più autonomia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2673645" y="426199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3F3F3F"/>
                </a:solidFill>
                <a:latin typeface="+mj-lt"/>
                <a:cs typeface="Arial" pitchFamily="34" charset="0"/>
              </a:rPr>
              <a:t>Minor costo 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2673645" y="5063802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3F3F3F"/>
                </a:solidFill>
                <a:latin typeface="+mj-lt"/>
                <a:cs typeface="Arial" pitchFamily="34" charset="0"/>
              </a:rPr>
              <a:t>Tempi di ricarica inferiori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2673645" y="161506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3F3F3F"/>
                </a:solidFill>
                <a:latin typeface="+mj-lt"/>
                <a:cs typeface="Arial" pitchFamily="34" charset="0"/>
              </a:rPr>
              <a:t>Più modelli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992072" y="6178005"/>
            <a:ext cx="101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2025</a:t>
            </a:r>
            <a:endParaRPr lang="it-IT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itolo 3"/>
          <p:cNvSpPr txBox="1">
            <a:spLocks/>
          </p:cNvSpPr>
          <p:nvPr/>
        </p:nvSpPr>
        <p:spPr>
          <a:xfrm>
            <a:off x="379644" y="248248"/>
            <a:ext cx="11409924" cy="48046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625" b="1" kern="1200" cap="all" dirty="0">
                <a:solidFill>
                  <a:srgbClr val="075071"/>
                </a:solidFill>
                <a:latin typeface="+mn-lt"/>
                <a:ea typeface="Helvetica"/>
                <a:cs typeface="Helvetica"/>
                <a:sym typeface="Helvetica"/>
              </a:defRPr>
            </a:lvl1pPr>
          </a:lstStyle>
          <a:p>
            <a:pPr algn="r" defTabSz="914377">
              <a:defRPr/>
            </a:pP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Le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strategie</a:t>
            </a: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dell’industria</a:t>
            </a:r>
            <a:r>
              <a:rPr lang="en-GB" sz="2000" cap="none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sz="2000" cap="none" dirty="0" err="1" smtClean="0">
                <a:solidFill>
                  <a:schemeClr val="tx1"/>
                </a:solidFill>
                <a:ea typeface="+mn-ea"/>
                <a:cs typeface="+mn-cs"/>
              </a:rPr>
              <a:t>automobilistica</a:t>
            </a:r>
            <a:endParaRPr lang="en-GB" sz="2000" cap="none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2"/>
          <a:srcRect b="18449"/>
          <a:stretch/>
        </p:blipFill>
        <p:spPr>
          <a:xfrm>
            <a:off x="4928138" y="3941031"/>
            <a:ext cx="5043098" cy="9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45317" y="2798058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Capitolo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Chapitre</a:t>
            </a:r>
            <a:r>
              <a:rPr kumimoji="0" lang="it-IT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33214" y="2798058"/>
            <a:ext cx="6930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diffusione delle infrastrutture di ricarica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31374" y="235118"/>
            <a:ext cx="60828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diffusione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delle infrastrutture di ricarica in Europa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Punti di ricarica nei </a:t>
            </a:r>
            <a:r>
              <a:rPr kumimoji="0" 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europei 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2017)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946" t="3316" r="12045" b="14215"/>
          <a:stretch/>
        </p:blipFill>
        <p:spPr>
          <a:xfrm>
            <a:off x="6680200" y="991383"/>
            <a:ext cx="5511800" cy="549636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02129" y="991383"/>
            <a:ext cx="4714371" cy="2539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EU sono presenti circa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100.000 punti di ricarica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suddivisi tra Paesi Bassi (28%), Germania (22%), Francia (14%), UK (12%)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76% dei punti di ricarica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colloca in questi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paesi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l="1" t="85696" r="27628"/>
          <a:stretch/>
        </p:blipFill>
        <p:spPr>
          <a:xfrm>
            <a:off x="924514" y="5827295"/>
            <a:ext cx="5755686" cy="78419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14699" r="12168" b="15018"/>
          <a:stretch/>
        </p:blipFill>
        <p:spPr>
          <a:xfrm>
            <a:off x="148547" y="153166"/>
            <a:ext cx="1302897" cy="62634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572000" y="6557638"/>
            <a:ext cx="762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+mn-ea"/>
                <a:cs typeface="+mn-cs"/>
              </a:rPr>
              <a:t>Fonte: ACEA – European Automobile Manufacturers Association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SMB+SITI+LINKS Theme">
  <a:themeElements>
    <a:clrScheme name="LINKS">
      <a:dk1>
        <a:srgbClr val="3C3C3C"/>
      </a:dk1>
      <a:lt1>
        <a:srgbClr val="FFFFFF"/>
      </a:lt1>
      <a:dk2>
        <a:srgbClr val="2B2B2B"/>
      </a:dk2>
      <a:lt2>
        <a:srgbClr val="FFFFFF"/>
      </a:lt2>
      <a:accent1>
        <a:srgbClr val="124E6E"/>
      </a:accent1>
      <a:accent2>
        <a:srgbClr val="94B93A"/>
      </a:accent2>
      <a:accent3>
        <a:srgbClr val="F2CC1E"/>
      </a:accent3>
      <a:accent4>
        <a:srgbClr val="FA891E"/>
      </a:accent4>
      <a:accent5>
        <a:srgbClr val="F15131"/>
      </a:accent5>
      <a:accent6>
        <a:srgbClr val="F42D3A"/>
      </a:accent6>
      <a:hlink>
        <a:srgbClr val="124E6E"/>
      </a:hlink>
      <a:folHlink>
        <a:srgbClr val="94B93A"/>
      </a:folHlink>
    </a:clrScheme>
    <a:fontScheme name="LINK">
      <a:majorFont>
        <a:latin typeface="Segoe UI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2161</Words>
  <Application>Microsoft Office PowerPoint</Application>
  <PresentationFormat>Widescreen</PresentationFormat>
  <Paragraphs>292</Paragraphs>
  <Slides>31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Helvetica</vt:lpstr>
      <vt:lpstr>Lato Light</vt:lpstr>
      <vt:lpstr>Montserrat</vt:lpstr>
      <vt:lpstr>Open Sans</vt:lpstr>
      <vt:lpstr>Roboto Condensed Light</vt:lpstr>
      <vt:lpstr>Segoe UI Semibold</vt:lpstr>
      <vt:lpstr>Times New Roman</vt:lpstr>
      <vt:lpstr>Tema di Office</vt:lpstr>
      <vt:lpstr>ISMB+SITI+LINKS Theme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Adene Francesca</dc:creator>
  <cp:lastModifiedBy>Cristiana Botta</cp:lastModifiedBy>
  <cp:revision>127</cp:revision>
  <cp:lastPrinted>2019-06-04T14:27:37Z</cp:lastPrinted>
  <dcterms:created xsi:type="dcterms:W3CDTF">2019-02-18T08:48:05Z</dcterms:created>
  <dcterms:modified xsi:type="dcterms:W3CDTF">2019-06-05T08:31:14Z</dcterms:modified>
</cp:coreProperties>
</file>