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7848000" y="1296000"/>
            <a:ext cx="4267080" cy="112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MOBILAB: PROSPETTIVE PER I TERRITORI ITALIANI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4000" spc="-1" strike="noStrike">
              <a:latin typeface="Arial"/>
            </a:endParaRPr>
          </a:p>
        </p:txBody>
      </p:sp>
      <p:pic>
        <p:nvPicPr>
          <p:cNvPr id="115" name="Immagine 1" descr=""/>
          <p:cNvPicPr/>
          <p:nvPr/>
        </p:nvPicPr>
        <p:blipFill>
          <a:blip r:embed="rId2"/>
          <a:stretch/>
        </p:blipFill>
        <p:spPr>
          <a:xfrm>
            <a:off x="8408160" y="4705200"/>
            <a:ext cx="3525120" cy="1198800"/>
          </a:xfrm>
          <a:prstGeom prst="rect">
            <a:avLst/>
          </a:prstGeom>
          <a:ln>
            <a:noFill/>
          </a:ln>
        </p:spPr>
      </p:pic>
      <p:pic>
        <p:nvPicPr>
          <p:cNvPr id="116" name="Immagine 3" descr=""/>
          <p:cNvPicPr/>
          <p:nvPr/>
        </p:nvPicPr>
        <p:blipFill>
          <a:blip r:embed="rId3"/>
          <a:stretch/>
        </p:blipFill>
        <p:spPr>
          <a:xfrm>
            <a:off x="4645080" y="2767680"/>
            <a:ext cx="3240000" cy="193644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7848000" y="1296000"/>
            <a:ext cx="4267080" cy="112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MOBILAB: PROSPETTIVE PER I TERRITORI ITALIANI</a:t>
            </a: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8208000" y="2808000"/>
            <a:ext cx="3814920" cy="8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Giannicola Marengo, Elena Pedon – Città metropolitana di Torino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9216000" y="3816000"/>
            <a:ext cx="165492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rial"/>
                <a:ea typeface="DejaVu Sans"/>
              </a:rPr>
              <a:t>5 giugno 2019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3744000" y="1080000"/>
            <a:ext cx="7999920" cy="438984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360000" y="2808000"/>
            <a:ext cx="33418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INTERAZIONE CON GLI ALTRI PROGETTI DEL PITER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5904000" y="360000"/>
            <a:ext cx="49672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Città metropolitana di Torino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168120" y="749520"/>
            <a:ext cx="41817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3"/>
          <p:cNvSpPr/>
          <p:nvPr/>
        </p:nvSpPr>
        <p:spPr>
          <a:xfrm>
            <a:off x="168120" y="749520"/>
            <a:ext cx="4181760" cy="169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WP 1 Governance e gestione amministrativa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WP 2 Comunicazione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WP 3 Rafforzamento della cultura di mobilità e introduzione di un modello di governance bottom-up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WP 4 Pianificazione e sperimentazione di servizi innovativi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5688000" y="1101960"/>
            <a:ext cx="5975640" cy="213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</a:rPr>
              <a:t>- Mobility management di area, aziendale e scolastico; formazione ed educazione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</a:rPr>
              <a:t>- Informazione nei punti antenna del territorio (SociaLab)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</a:rPr>
              <a:t>- Protocollo d’intesa tra i soggetti che operano nel campo della mobilità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6" name="CustomShape 5"/>
          <p:cNvSpPr/>
          <p:nvPr/>
        </p:nvSpPr>
        <p:spPr>
          <a:xfrm>
            <a:off x="5657400" y="3265920"/>
            <a:ext cx="5903640" cy="290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</a:rPr>
              <a:t>- Analisi dell’offerta, della domanda di mobilità, matrici O/D;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</a:rPr>
              <a:t>- Sviluppo di strategie di mobilità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</a:rPr>
              <a:t>- Attivazione di offerte di mobilità diversificate: postazioni di ricarica per i mezzi elettrici; servizi di car-pooling; microinfrastrutturazione; riorganizzazione dei servizi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latin typeface="Arial"/>
              </a:rPr>
              <a:t>- Sperimentazioni di Mobilità “solidale”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512000" y="648000"/>
            <a:ext cx="9223560" cy="5827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68120" y="749520"/>
            <a:ext cx="41817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Attività 4.1 Pianificazione e Organizzazione del Sistema Domanda e Offerta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49" name="Immagine 9" descr=""/>
          <p:cNvPicPr/>
          <p:nvPr/>
        </p:nvPicPr>
        <p:blipFill>
          <a:blip r:embed="rId2"/>
          <a:stretch/>
        </p:blipFill>
        <p:spPr>
          <a:xfrm>
            <a:off x="10572480" y="5626800"/>
            <a:ext cx="1576800" cy="1229760"/>
          </a:xfrm>
          <a:prstGeom prst="rect">
            <a:avLst/>
          </a:prstGeom>
          <a:ln>
            <a:noFill/>
          </a:ln>
        </p:spPr>
      </p:pic>
      <p:sp>
        <p:nvSpPr>
          <p:cNvPr id="150" name="CustomShape 2"/>
          <p:cNvSpPr/>
          <p:nvPr/>
        </p:nvSpPr>
        <p:spPr>
          <a:xfrm>
            <a:off x="168120" y="3672720"/>
            <a:ext cx="41817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Activité 4.1Planification et organisation du système d’offre et demande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5409360" y="361080"/>
            <a:ext cx="68407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AZIONE  Studio di analisi delle modalità, delle attitudini e dei bisogni di mobilità della popolazione locale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5059800" y="1474560"/>
            <a:ext cx="6971400" cy="14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Lo studio effettuerà delle indagini nel corso di una serie di eventi in area GAL legati alla mobilità di residenti, villeggianti e turisti. </a:t>
            </a:r>
            <a:br/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 particolare, lo studio si applicherà sugli eventi estivi gestiti dal servizio 7si.it (nuovo servizio di mobilità gestito dal Consorzio Turistico)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53" name="Immagine 19" descr=""/>
          <p:cNvPicPr/>
          <p:nvPr/>
        </p:nvPicPr>
        <p:blipFill>
          <a:blip r:embed="rId3"/>
          <a:srcRect l="20712" t="11739" r="10946" b="9336"/>
          <a:stretch/>
        </p:blipFill>
        <p:spPr>
          <a:xfrm>
            <a:off x="4129200" y="1514160"/>
            <a:ext cx="993600" cy="1147680"/>
          </a:xfrm>
          <a:prstGeom prst="rect">
            <a:avLst/>
          </a:prstGeom>
          <a:ln>
            <a:noFill/>
          </a:ln>
        </p:spPr>
      </p:pic>
      <p:sp>
        <p:nvSpPr>
          <p:cNvPr id="154" name="CustomShape 5"/>
          <p:cNvSpPr/>
          <p:nvPr/>
        </p:nvSpPr>
        <p:spPr>
          <a:xfrm>
            <a:off x="6235560" y="1026720"/>
            <a:ext cx="51879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QUANDO: Anno 2019 (in corso)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5" name="CustomShape 6"/>
          <p:cNvSpPr/>
          <p:nvPr/>
        </p:nvSpPr>
        <p:spPr>
          <a:xfrm>
            <a:off x="4688280" y="4319280"/>
            <a:ext cx="7502040" cy="146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L’étude effectuera des enquêtes au fil d’une série d’événements en territoire GAL, liés à la mobilité des résidents, vacanciers et touristes .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 particulier, l’étude se réalisera sur les événements estivaux gérés par le service 7si.it (nouvel service de mobilité géré par le Consortium Touristique)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6" name="CustomShape 7"/>
          <p:cNvSpPr/>
          <p:nvPr/>
        </p:nvSpPr>
        <p:spPr>
          <a:xfrm>
            <a:off x="5190480" y="3127680"/>
            <a:ext cx="68407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ACTION  Etude d’analyse des modalités, des attitudes et des besoins de mobilité de la population locale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7" name="CustomShape 8"/>
          <p:cNvSpPr/>
          <p:nvPr/>
        </p:nvSpPr>
        <p:spPr>
          <a:xfrm>
            <a:off x="6350760" y="3898080"/>
            <a:ext cx="51879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QUAND: Année 2019  (en cours)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5591520" y="808920"/>
            <a:ext cx="6097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QUANDO: Anno 2020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277200" y="1034280"/>
            <a:ext cx="41821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Attività 4.2 Attivazione di offerte di mobilità diversificate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60" name="Immagine 9" descr=""/>
          <p:cNvPicPr/>
          <p:nvPr/>
        </p:nvPicPr>
        <p:blipFill>
          <a:blip r:embed="rId2"/>
          <a:stretch/>
        </p:blipFill>
        <p:spPr>
          <a:xfrm>
            <a:off x="10613520" y="5626800"/>
            <a:ext cx="1577160" cy="1230120"/>
          </a:xfrm>
          <a:prstGeom prst="rect">
            <a:avLst/>
          </a:prstGeom>
          <a:ln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176400" y="3862080"/>
            <a:ext cx="41821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Activité 4.2 Activation d’offres de mobilité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diversifiées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2" name="CustomShape 4"/>
          <p:cNvSpPr/>
          <p:nvPr/>
        </p:nvSpPr>
        <p:spPr>
          <a:xfrm>
            <a:off x="5349600" y="465120"/>
            <a:ext cx="68410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AZIONE : Sperimentazione di Servizi di Trasporto a Domanda (TAD)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3" name="CustomShape 5"/>
          <p:cNvSpPr/>
          <p:nvPr/>
        </p:nvSpPr>
        <p:spPr>
          <a:xfrm>
            <a:off x="5402160" y="1981080"/>
            <a:ext cx="60973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6"/>
          <p:cNvSpPr/>
          <p:nvPr/>
        </p:nvSpPr>
        <p:spPr>
          <a:xfrm>
            <a:off x="5156640" y="1196280"/>
            <a:ext cx="67572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Sfruttando i risultati dello studio di cui al WP 4.1 si partirà con la sperimentazione di un servizio di trasporto a domanda che operi tutto l’anno sul territorio del GAL, anche funzionale ai «punti di scoperta e accesso al territorio» previsti dal WP 3.1 - EXPLORLAB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5" name="CustomShape 7"/>
          <p:cNvSpPr/>
          <p:nvPr/>
        </p:nvSpPr>
        <p:spPr>
          <a:xfrm>
            <a:off x="5156640" y="3177000"/>
            <a:ext cx="68410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ACTION : Expérimentation de services de Transport à Demande (TAD)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5591520" y="3564720"/>
            <a:ext cx="6097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QUAND: Anno 2020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7" name="CustomShape 9"/>
          <p:cNvSpPr/>
          <p:nvPr/>
        </p:nvSpPr>
        <p:spPr>
          <a:xfrm>
            <a:off x="5261760" y="3934080"/>
            <a:ext cx="6757200" cy="146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En exploitant les résultats de l’étude dont au WP 4.1 il y aura le démarrage d’un service d'expérimentation d’un service de transport à demande qui opère toute l’année sur le territoire du GAL, qui soit aussi fonctionnel aux «points de découverte et accès au territoire» prévus par le WP 3.1 - EXPLORLAB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931360" y="1382400"/>
            <a:ext cx="5526000" cy="365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Unité des communes valdôtaines Grand-Paradis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Obiettivo: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sostenere il cambiamento delle abitudini di mobilità della popolazione locale e dei turisti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Azioni previste: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attività di informazione sul tema della mobilità sostenibile (rivolte ad amministratori e cittadini)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sensibilizzazione degli studenti (interventi in classe)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seminario tematico e salone dimostrativo a Cogne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45240" y="2797920"/>
            <a:ext cx="354708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ffffff"/>
                </a:solidFill>
                <a:latin typeface="Calibri"/>
                <a:ea typeface="DejaVu Sans"/>
              </a:rPr>
              <a:t>WP 3</a:t>
            </a:r>
            <a:endParaRPr b="0" lang="it-IT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015960" y="1293480"/>
            <a:ext cx="5526000" cy="502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Unité des communes valdôtaines Grand-Paradis</a:t>
            </a:r>
            <a:endParaRPr b="0" lang="it-IT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Obiettivo: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diversificare l’offerta di mobilità esistente e sviluppare modalità di spostamento maggiormente eco-compatibili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Azioni previste: 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sperimentazione servizio pilota car sharing con auto elettriche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sperimentazione servizio bike sharing con MTB elettriche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sperimentazione servizi di trasporto a domanda: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trasporto intervallivo per turisti e residenti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- trasporto collettivo per sciatori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45240" y="2797920"/>
            <a:ext cx="354708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ffffff"/>
                </a:solidFill>
                <a:latin typeface="Calibri"/>
                <a:ea typeface="DejaVu Sans"/>
              </a:rPr>
              <a:t>WP 4</a:t>
            </a:r>
            <a:endParaRPr b="0" lang="it-IT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magine 4" descr=""/>
          <p:cNvPicPr/>
          <p:nvPr/>
        </p:nvPicPr>
        <p:blipFill>
          <a:blip r:embed="rId1"/>
          <a:stretch/>
        </p:blipFill>
        <p:spPr>
          <a:xfrm>
            <a:off x="-1798920" y="-1634760"/>
            <a:ext cx="15090120" cy="8491320"/>
          </a:xfrm>
          <a:prstGeom prst="rect">
            <a:avLst/>
          </a:prstGeom>
          <a:ln>
            <a:noFill/>
          </a:ln>
        </p:spPr>
      </p:pic>
      <p:pic>
        <p:nvPicPr>
          <p:cNvPr id="173" name="Immagine 1" descr=""/>
          <p:cNvPicPr/>
          <p:nvPr/>
        </p:nvPicPr>
        <p:blipFill>
          <a:blip r:embed="rId2"/>
          <a:stretch/>
        </p:blipFill>
        <p:spPr>
          <a:xfrm>
            <a:off x="4120920" y="2310840"/>
            <a:ext cx="3747240" cy="1258920"/>
          </a:xfrm>
          <a:prstGeom prst="rect">
            <a:avLst/>
          </a:prstGeom>
          <a:ln>
            <a:noFill/>
          </a:ln>
        </p:spPr>
      </p:pic>
      <p:pic>
        <p:nvPicPr>
          <p:cNvPr id="174" name="Immagine 6" descr=""/>
          <p:cNvPicPr/>
          <p:nvPr/>
        </p:nvPicPr>
        <p:blipFill>
          <a:blip r:embed="rId3"/>
          <a:stretch/>
        </p:blipFill>
        <p:spPr>
          <a:xfrm>
            <a:off x="2958120" y="5432040"/>
            <a:ext cx="6201720" cy="91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45240" y="2797920"/>
            <a:ext cx="354708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4000" spc="-1" strike="noStrike">
                <a:solidFill>
                  <a:srgbClr val="ffffff"/>
                </a:solidFill>
                <a:latin typeface="Calibri"/>
                <a:ea typeface="DejaVu Sans"/>
              </a:rPr>
              <a:t>Indice</a:t>
            </a:r>
            <a:endParaRPr b="0" lang="it-IT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40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6423120" y="792000"/>
            <a:ext cx="5526000" cy="557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 PARTNER E IL TERRITORIO DI PROGETTO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ANALISI SWOT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PROBLEMI, OBIETTIVI E RISULTATI ATTESI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GRUPPI DI ATTIVITA’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INTERAZIONE CON GLI ALTRI PROGETTI DEL PITER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STRATEGIE E AZIONI PER I TERRITORI ITALIANI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16000" y="216000"/>
            <a:ext cx="37908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I  PARTNER   E  IL  TERRITORIO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404640" y="1189080"/>
            <a:ext cx="4822920" cy="453492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46800" y="6042960"/>
            <a:ext cx="5352120" cy="579960"/>
          </a:xfrm>
          <a:prstGeom prst="rect">
            <a:avLst/>
          </a:prstGeom>
          <a:ln>
            <a:noFill/>
          </a:ln>
        </p:spPr>
      </p:pic>
      <p:pic>
        <p:nvPicPr>
          <p:cNvPr id="125" name="" descr=""/>
          <p:cNvPicPr/>
          <p:nvPr/>
        </p:nvPicPr>
        <p:blipFill>
          <a:blip r:embed="rId4"/>
          <a:stretch/>
        </p:blipFill>
        <p:spPr>
          <a:xfrm>
            <a:off x="6408000" y="1711440"/>
            <a:ext cx="4228200" cy="339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2"/>
          <a:stretch/>
        </p:blipFill>
        <p:spPr>
          <a:xfrm>
            <a:off x="61920" y="4680"/>
            <a:ext cx="7281000" cy="445824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4320000" y="4608000"/>
            <a:ext cx="7780680" cy="218016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8424000" y="1889280"/>
            <a:ext cx="295092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ANALISI SWOT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14400" y="72000"/>
            <a:ext cx="7688520" cy="367092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4320000" y="3862800"/>
            <a:ext cx="7818840" cy="290412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8424000" y="1889280"/>
            <a:ext cx="295092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ANALISI SWOT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1512000" y="0"/>
            <a:ext cx="993492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1368000" y="0"/>
            <a:ext cx="971892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196560" y="1152000"/>
            <a:ext cx="3834360" cy="323676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6503040" y="557640"/>
            <a:ext cx="4894920" cy="584640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5616000" y="2160000"/>
            <a:ext cx="2014920" cy="12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QUADRO</a:t>
            </a:r>
            <a:endParaRPr b="0" lang="it-IT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it-IT" sz="2600" spc="-1" strike="noStrike">
                <a:solidFill>
                  <a:srgbClr val="000000"/>
                </a:solidFill>
                <a:latin typeface="Arial"/>
                <a:ea typeface="DejaVu Sans"/>
              </a:rPr>
              <a:t>LOGICO</a:t>
            </a:r>
            <a:endParaRPr b="0" lang="it-IT" sz="26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4"/>
          <a:stretch/>
        </p:blipFill>
        <p:spPr>
          <a:xfrm>
            <a:off x="72000" y="4714560"/>
            <a:ext cx="7857000" cy="133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3816000" y="236880"/>
            <a:ext cx="8019000" cy="6418800"/>
          </a:xfrm>
          <a:prstGeom prst="rect">
            <a:avLst/>
          </a:prstGeom>
          <a:ln>
            <a:noFill/>
          </a:ln>
        </p:spPr>
      </p:pic>
      <p:sp>
        <p:nvSpPr>
          <p:cNvPr id="139" name="CustomShape 1"/>
          <p:cNvSpPr/>
          <p:nvPr/>
        </p:nvSpPr>
        <p:spPr>
          <a:xfrm>
            <a:off x="360000" y="2808000"/>
            <a:ext cx="33418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it-IT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GRUPPI DI ATTIVITA’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Application>LibreOffice/6.1.0.3$Windows_X86_64 LibreOffice_project/efb621ed25068d70781dc026f7e9c5187a4decd1</Application>
  <Words>161</Words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2019-02-18T08:48:05Z</dcterms:created>
  <dc:creator>Adene Francesca</dc:creator>
  <dc:description/>
  <dc:language>it-IT</dc:language>
  <cp:lastModifiedBy/>
  <cp:lastPrinted>2019-06-05T10:05:13Z</cp:lastPrinted>
  <dcterms:modified xsi:type="dcterms:W3CDTF">2019-06-05T10:06:25Z</dcterms:modified>
  <cp:revision>56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