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3" r:id="rId3"/>
    <p:sldId id="826" r:id="rId4"/>
    <p:sldId id="829" r:id="rId5"/>
    <p:sldId id="825" r:id="rId6"/>
    <p:sldId id="830" r:id="rId7"/>
    <p:sldId id="828" r:id="rId8"/>
    <p:sldId id="832" r:id="rId9"/>
    <p:sldId id="827" r:id="rId10"/>
    <p:sldId id="819" r:id="rId11"/>
    <p:sldId id="264" r:id="rId12"/>
    <p:sldId id="833" r:id="rId13"/>
    <p:sldId id="834" r:id="rId14"/>
    <p:sldId id="835" r:id="rId15"/>
    <p:sldId id="790" r:id="rId16"/>
    <p:sldId id="803" r:id="rId17"/>
    <p:sldId id="804" r:id="rId18"/>
    <p:sldId id="805" r:id="rId19"/>
    <p:sldId id="807" r:id="rId20"/>
    <p:sldId id="815" r:id="rId21"/>
    <p:sldId id="808" r:id="rId22"/>
    <p:sldId id="820" r:id="rId23"/>
    <p:sldId id="821" r:id="rId24"/>
    <p:sldId id="809" r:id="rId25"/>
    <p:sldId id="812" r:id="rId26"/>
    <p:sldId id="810" r:id="rId27"/>
    <p:sldId id="811" r:id="rId28"/>
    <p:sldId id="823" r:id="rId29"/>
    <p:sldId id="836" r:id="rId30"/>
    <p:sldId id="837" r:id="rId31"/>
    <p:sldId id="838" r:id="rId32"/>
    <p:sldId id="840" r:id="rId33"/>
    <p:sldId id="839" r:id="rId34"/>
    <p:sldId id="814" r:id="rId35"/>
    <p:sldId id="806" r:id="rId36"/>
    <p:sldId id="802" r:id="rId37"/>
    <p:sldId id="816" r:id="rId38"/>
    <p:sldId id="257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C5"/>
    <a:srgbClr val="F04E55"/>
    <a:srgbClr val="641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02" y="105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498E0-094B-498E-B35D-6156F62E8F93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4B419881-BE15-4988-A887-9BB80FE25A8D}">
      <dgm:prSet phldrT="[Testo]"/>
      <dgm:spPr/>
      <dgm:t>
        <a:bodyPr/>
        <a:lstStyle/>
        <a:p>
          <a:r>
            <a:rPr lang="it-IT" dirty="0">
              <a:latin typeface="Franklin Gothic Medium" panose="020B0603020102020204" pitchFamily="34" charset="0"/>
            </a:rPr>
            <a:t>Ridotta accessibilità al territorio</a:t>
          </a:r>
        </a:p>
      </dgm:t>
    </dgm:pt>
    <dgm:pt modelId="{89946430-77BF-493D-97CB-BB99799B9582}" type="parTrans" cxnId="{6116883A-D40D-4520-8CA0-B3ACA3604067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4AD7298D-0F2E-4E9B-B06A-EC4E4D7BB0F7}" type="sibTrans" cxnId="{6116883A-D40D-4520-8CA0-B3ACA3604067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BC7A0DFC-6676-4D19-9E91-8B8D10BF1B08}">
      <dgm:prSet phldrT="[Testo]"/>
      <dgm:spPr/>
      <dgm:t>
        <a:bodyPr/>
        <a:lstStyle/>
        <a:p>
          <a:r>
            <a:rPr lang="it-IT" dirty="0">
              <a:latin typeface="Franklin Gothic Medium" panose="020B0603020102020204" pitchFamily="34" charset="0"/>
            </a:rPr>
            <a:t>Ridotta attrattività delle aree montane e marginali</a:t>
          </a:r>
        </a:p>
      </dgm:t>
    </dgm:pt>
    <dgm:pt modelId="{20A280D2-0287-48CC-AA62-EFF80A9F4971}" type="parTrans" cxnId="{02B4E032-3E59-4730-8BF9-6602D22652DB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B8C42CC4-5E13-45A8-86F7-184B4D10E907}" type="sibTrans" cxnId="{02B4E032-3E59-4730-8BF9-6602D22652DB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CB94364E-57FC-4AFC-AC6F-C919F7B3152A}">
      <dgm:prSet phldrT="[Testo]"/>
      <dgm:spPr/>
      <dgm:t>
        <a:bodyPr/>
        <a:lstStyle/>
        <a:p>
          <a:r>
            <a:rPr lang="it-IT" dirty="0">
              <a:latin typeface="Franklin Gothic Medium" panose="020B0603020102020204" pitchFamily="34" charset="0"/>
            </a:rPr>
            <a:t>Servizi di trasporto pubblico costosi da realizzare / mantenere</a:t>
          </a:r>
        </a:p>
      </dgm:t>
    </dgm:pt>
    <dgm:pt modelId="{83953EC7-026F-48CC-81B7-55F64596BFC4}" type="parTrans" cxnId="{87FFE56C-6A29-4878-AC4D-493B8AFD51D5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98EA5022-F280-459D-9C89-F7BBCF54403E}" type="sibTrans" cxnId="{87FFE56C-6A29-4878-AC4D-493B8AFD51D5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58789BD2-2AC6-4CCE-BDA6-A7A71BBA55A8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F833D6EE-91E4-44B6-92AF-2E1B0241ACEC}" type="parTrans" cxnId="{FE340022-1B53-4123-9EB1-B84E3208379A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CC541542-FBDD-4B11-A4A6-DB10D17EC297}" type="sibTrans" cxnId="{FE340022-1B53-4123-9EB1-B84E3208379A}">
      <dgm:prSet/>
      <dgm:spPr/>
      <dgm:t>
        <a:bodyPr/>
        <a:lstStyle/>
        <a:p>
          <a:endParaRPr lang="it-IT">
            <a:latin typeface="Franklin Gothic Medium" panose="020B0603020102020204" pitchFamily="34" charset="0"/>
          </a:endParaRPr>
        </a:p>
      </dgm:t>
    </dgm:pt>
    <dgm:pt modelId="{7B95F1BD-A0FF-4CBE-B394-5E2733E10089}" type="pres">
      <dgm:prSet presAssocID="{BD0498E0-094B-498E-B35D-6156F62E8F93}" presName="compositeShape" presStyleCnt="0">
        <dgm:presLayoutVars>
          <dgm:chMax val="7"/>
          <dgm:dir/>
          <dgm:resizeHandles val="exact"/>
        </dgm:presLayoutVars>
      </dgm:prSet>
      <dgm:spPr/>
    </dgm:pt>
    <dgm:pt modelId="{FDECDF4A-6D7A-42E9-9F2A-5C9C38B66774}" type="pres">
      <dgm:prSet presAssocID="{BD0498E0-094B-498E-B35D-6156F62E8F93}" presName="wedge1" presStyleLbl="node1" presStyleIdx="0" presStyleCnt="4"/>
      <dgm:spPr/>
    </dgm:pt>
    <dgm:pt modelId="{573E1E58-F442-439C-8146-EB30A092A8B3}" type="pres">
      <dgm:prSet presAssocID="{BD0498E0-094B-498E-B35D-6156F62E8F93}" presName="dummy1a" presStyleCnt="0"/>
      <dgm:spPr/>
    </dgm:pt>
    <dgm:pt modelId="{3ABF8A8E-7A26-4C16-AA86-AABD6504B37F}" type="pres">
      <dgm:prSet presAssocID="{BD0498E0-094B-498E-B35D-6156F62E8F93}" presName="dummy1b" presStyleCnt="0"/>
      <dgm:spPr/>
    </dgm:pt>
    <dgm:pt modelId="{FACE1255-582C-4D44-8BBA-58AED25402BC}" type="pres">
      <dgm:prSet presAssocID="{BD0498E0-094B-498E-B35D-6156F62E8F9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3A2FF7B-343D-4295-A8BA-633FF51686D1}" type="pres">
      <dgm:prSet presAssocID="{BD0498E0-094B-498E-B35D-6156F62E8F93}" presName="wedge2" presStyleLbl="node1" presStyleIdx="1" presStyleCnt="4"/>
      <dgm:spPr/>
    </dgm:pt>
    <dgm:pt modelId="{9B349D34-6B9C-4B96-962E-98A301055A19}" type="pres">
      <dgm:prSet presAssocID="{BD0498E0-094B-498E-B35D-6156F62E8F93}" presName="dummy2a" presStyleCnt="0"/>
      <dgm:spPr/>
    </dgm:pt>
    <dgm:pt modelId="{192EC297-E023-4236-857F-96BD631554EB}" type="pres">
      <dgm:prSet presAssocID="{BD0498E0-094B-498E-B35D-6156F62E8F93}" presName="dummy2b" presStyleCnt="0"/>
      <dgm:spPr/>
    </dgm:pt>
    <dgm:pt modelId="{FF627979-4625-4DF6-BD7B-3957AACD8EFC}" type="pres">
      <dgm:prSet presAssocID="{BD0498E0-094B-498E-B35D-6156F62E8F9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F84FE85-9BEE-4E4B-91F3-320F4325A3F7}" type="pres">
      <dgm:prSet presAssocID="{BD0498E0-094B-498E-B35D-6156F62E8F93}" presName="wedge3" presStyleLbl="node1" presStyleIdx="2" presStyleCnt="4"/>
      <dgm:spPr/>
    </dgm:pt>
    <dgm:pt modelId="{93ED365E-7FC8-42ED-8CC0-C45231C47810}" type="pres">
      <dgm:prSet presAssocID="{BD0498E0-094B-498E-B35D-6156F62E8F93}" presName="dummy3a" presStyleCnt="0"/>
      <dgm:spPr/>
    </dgm:pt>
    <dgm:pt modelId="{E442E61F-D7B0-4334-84DA-AEAD80858CBC}" type="pres">
      <dgm:prSet presAssocID="{BD0498E0-094B-498E-B35D-6156F62E8F93}" presName="dummy3b" presStyleCnt="0"/>
      <dgm:spPr/>
    </dgm:pt>
    <dgm:pt modelId="{80F9EE87-0F59-4A5C-A4F0-52549E544FA4}" type="pres">
      <dgm:prSet presAssocID="{BD0498E0-094B-498E-B35D-6156F62E8F9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5565547-D890-48F6-B98C-5D0E0A7283DA}" type="pres">
      <dgm:prSet presAssocID="{BD0498E0-094B-498E-B35D-6156F62E8F93}" presName="wedge4" presStyleLbl="node1" presStyleIdx="3" presStyleCnt="4"/>
      <dgm:spPr/>
    </dgm:pt>
    <dgm:pt modelId="{E58746CD-39AB-4983-B728-C988DABF2F4F}" type="pres">
      <dgm:prSet presAssocID="{BD0498E0-094B-498E-B35D-6156F62E8F93}" presName="dummy4a" presStyleCnt="0"/>
      <dgm:spPr/>
    </dgm:pt>
    <dgm:pt modelId="{9D30733E-7AF5-47CD-86FA-55F45E1DE5C3}" type="pres">
      <dgm:prSet presAssocID="{BD0498E0-094B-498E-B35D-6156F62E8F93}" presName="dummy4b" presStyleCnt="0"/>
      <dgm:spPr/>
    </dgm:pt>
    <dgm:pt modelId="{339F284E-87C1-4C3E-8CB6-EAC510816014}" type="pres">
      <dgm:prSet presAssocID="{BD0498E0-094B-498E-B35D-6156F62E8F9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6E8AEDE-2176-424B-B8A0-C3B0904258EC}" type="pres">
      <dgm:prSet presAssocID="{4AD7298D-0F2E-4E9B-B06A-EC4E4D7BB0F7}" presName="arrowWedge1" presStyleLbl="fgSibTrans2D1" presStyleIdx="0" presStyleCnt="4"/>
      <dgm:spPr/>
    </dgm:pt>
    <dgm:pt modelId="{212F8CC7-5393-46A9-A650-9E5513E51380}" type="pres">
      <dgm:prSet presAssocID="{B8C42CC4-5E13-45A8-86F7-184B4D10E907}" presName="arrowWedge2" presStyleLbl="fgSibTrans2D1" presStyleIdx="1" presStyleCnt="4"/>
      <dgm:spPr/>
    </dgm:pt>
    <dgm:pt modelId="{25F7512A-BFC8-47A7-8D26-ED0AEF2C38E5}" type="pres">
      <dgm:prSet presAssocID="{CC541542-FBDD-4B11-A4A6-DB10D17EC297}" presName="arrowWedge3" presStyleLbl="fgSibTrans2D1" presStyleIdx="2" presStyleCnt="4"/>
      <dgm:spPr/>
    </dgm:pt>
    <dgm:pt modelId="{F883122F-0F1A-4FE2-82F2-878E10E20B26}" type="pres">
      <dgm:prSet presAssocID="{98EA5022-F280-459D-9C89-F7BBCF54403E}" presName="arrowWedge4" presStyleLbl="fgSibTrans2D1" presStyleIdx="3" presStyleCnt="4"/>
      <dgm:spPr/>
    </dgm:pt>
  </dgm:ptLst>
  <dgm:cxnLst>
    <dgm:cxn modelId="{88781A08-5E71-4FF4-853F-43A900FE6A7C}" type="presOf" srcId="{CB94364E-57FC-4AFC-AC6F-C919F7B3152A}" destId="{339F284E-87C1-4C3E-8CB6-EAC510816014}" srcOrd="1" destOrd="0" presId="urn:microsoft.com/office/officeart/2005/8/layout/cycle8"/>
    <dgm:cxn modelId="{3C84D910-A956-4911-9DDD-51A20077E97A}" type="presOf" srcId="{4B419881-BE15-4988-A887-9BB80FE25A8D}" destId="{FDECDF4A-6D7A-42E9-9F2A-5C9C38B66774}" srcOrd="0" destOrd="0" presId="urn:microsoft.com/office/officeart/2005/8/layout/cycle8"/>
    <dgm:cxn modelId="{2862CF20-B851-4F25-8872-CF4F0D7D835E}" type="presOf" srcId="{58789BD2-2AC6-4CCE-BDA6-A7A71BBA55A8}" destId="{2F84FE85-9BEE-4E4B-91F3-320F4325A3F7}" srcOrd="0" destOrd="0" presId="urn:microsoft.com/office/officeart/2005/8/layout/cycle8"/>
    <dgm:cxn modelId="{FE340022-1B53-4123-9EB1-B84E3208379A}" srcId="{BD0498E0-094B-498E-B35D-6156F62E8F93}" destId="{58789BD2-2AC6-4CCE-BDA6-A7A71BBA55A8}" srcOrd="2" destOrd="0" parTransId="{F833D6EE-91E4-44B6-92AF-2E1B0241ACEC}" sibTransId="{CC541542-FBDD-4B11-A4A6-DB10D17EC297}"/>
    <dgm:cxn modelId="{02B4E032-3E59-4730-8BF9-6602D22652DB}" srcId="{BD0498E0-094B-498E-B35D-6156F62E8F93}" destId="{BC7A0DFC-6676-4D19-9E91-8B8D10BF1B08}" srcOrd="1" destOrd="0" parTransId="{20A280D2-0287-48CC-AA62-EFF80A9F4971}" sibTransId="{B8C42CC4-5E13-45A8-86F7-184B4D10E907}"/>
    <dgm:cxn modelId="{6116883A-D40D-4520-8CA0-B3ACA3604067}" srcId="{BD0498E0-094B-498E-B35D-6156F62E8F93}" destId="{4B419881-BE15-4988-A887-9BB80FE25A8D}" srcOrd="0" destOrd="0" parTransId="{89946430-77BF-493D-97CB-BB99799B9582}" sibTransId="{4AD7298D-0F2E-4E9B-B06A-EC4E4D7BB0F7}"/>
    <dgm:cxn modelId="{87FFE56C-6A29-4878-AC4D-493B8AFD51D5}" srcId="{BD0498E0-094B-498E-B35D-6156F62E8F93}" destId="{CB94364E-57FC-4AFC-AC6F-C919F7B3152A}" srcOrd="3" destOrd="0" parTransId="{83953EC7-026F-48CC-81B7-55F64596BFC4}" sibTransId="{98EA5022-F280-459D-9C89-F7BBCF54403E}"/>
    <dgm:cxn modelId="{66680972-9947-4875-A065-679AA37D871E}" type="presOf" srcId="{4B419881-BE15-4988-A887-9BB80FE25A8D}" destId="{FACE1255-582C-4D44-8BBA-58AED25402BC}" srcOrd="1" destOrd="0" presId="urn:microsoft.com/office/officeart/2005/8/layout/cycle8"/>
    <dgm:cxn modelId="{E51A1A8B-1054-4847-AF38-4E8989E32D83}" type="presOf" srcId="{BC7A0DFC-6676-4D19-9E91-8B8D10BF1B08}" destId="{FF627979-4625-4DF6-BD7B-3957AACD8EFC}" srcOrd="1" destOrd="0" presId="urn:microsoft.com/office/officeart/2005/8/layout/cycle8"/>
    <dgm:cxn modelId="{E4BACD96-10BB-42EE-9ECC-99B1EC24D191}" type="presOf" srcId="{CB94364E-57FC-4AFC-AC6F-C919F7B3152A}" destId="{25565547-D890-48F6-B98C-5D0E0A7283DA}" srcOrd="0" destOrd="0" presId="urn:microsoft.com/office/officeart/2005/8/layout/cycle8"/>
    <dgm:cxn modelId="{CFD1ACB0-2AD2-41C1-8BE4-E0CC44C8973D}" type="presOf" srcId="{58789BD2-2AC6-4CCE-BDA6-A7A71BBA55A8}" destId="{80F9EE87-0F59-4A5C-A4F0-52549E544FA4}" srcOrd="1" destOrd="0" presId="urn:microsoft.com/office/officeart/2005/8/layout/cycle8"/>
    <dgm:cxn modelId="{B3ACAFE0-B979-4B91-870C-3197AAC47028}" type="presOf" srcId="{BC7A0DFC-6676-4D19-9E91-8B8D10BF1B08}" destId="{C3A2FF7B-343D-4295-A8BA-633FF51686D1}" srcOrd="0" destOrd="0" presId="urn:microsoft.com/office/officeart/2005/8/layout/cycle8"/>
    <dgm:cxn modelId="{A425EBED-E2A4-4B36-BA7D-7EB0572178E1}" type="presOf" srcId="{BD0498E0-094B-498E-B35D-6156F62E8F93}" destId="{7B95F1BD-A0FF-4CBE-B394-5E2733E10089}" srcOrd="0" destOrd="0" presId="urn:microsoft.com/office/officeart/2005/8/layout/cycle8"/>
    <dgm:cxn modelId="{807AC3F9-4509-4E94-8A0B-DC2119D48840}" type="presParOf" srcId="{7B95F1BD-A0FF-4CBE-B394-5E2733E10089}" destId="{FDECDF4A-6D7A-42E9-9F2A-5C9C38B66774}" srcOrd="0" destOrd="0" presId="urn:microsoft.com/office/officeart/2005/8/layout/cycle8"/>
    <dgm:cxn modelId="{0E16AE02-AA7F-416A-8CE1-50305408E758}" type="presParOf" srcId="{7B95F1BD-A0FF-4CBE-B394-5E2733E10089}" destId="{573E1E58-F442-439C-8146-EB30A092A8B3}" srcOrd="1" destOrd="0" presId="urn:microsoft.com/office/officeart/2005/8/layout/cycle8"/>
    <dgm:cxn modelId="{8A018694-1B83-4131-B43B-F28A3AB978D0}" type="presParOf" srcId="{7B95F1BD-A0FF-4CBE-B394-5E2733E10089}" destId="{3ABF8A8E-7A26-4C16-AA86-AABD6504B37F}" srcOrd="2" destOrd="0" presId="urn:microsoft.com/office/officeart/2005/8/layout/cycle8"/>
    <dgm:cxn modelId="{A90AA492-5B19-4A27-B80C-95A8280B8E27}" type="presParOf" srcId="{7B95F1BD-A0FF-4CBE-B394-5E2733E10089}" destId="{FACE1255-582C-4D44-8BBA-58AED25402BC}" srcOrd="3" destOrd="0" presId="urn:microsoft.com/office/officeart/2005/8/layout/cycle8"/>
    <dgm:cxn modelId="{4FA0BD0A-29E0-45DC-84FD-FEB4E3F74000}" type="presParOf" srcId="{7B95F1BD-A0FF-4CBE-B394-5E2733E10089}" destId="{C3A2FF7B-343D-4295-A8BA-633FF51686D1}" srcOrd="4" destOrd="0" presId="urn:microsoft.com/office/officeart/2005/8/layout/cycle8"/>
    <dgm:cxn modelId="{DD4C7695-D546-4220-A4FD-7D090713C10E}" type="presParOf" srcId="{7B95F1BD-A0FF-4CBE-B394-5E2733E10089}" destId="{9B349D34-6B9C-4B96-962E-98A301055A19}" srcOrd="5" destOrd="0" presId="urn:microsoft.com/office/officeart/2005/8/layout/cycle8"/>
    <dgm:cxn modelId="{BF04908E-124A-4F55-83A7-FB0746B21FDA}" type="presParOf" srcId="{7B95F1BD-A0FF-4CBE-B394-5E2733E10089}" destId="{192EC297-E023-4236-857F-96BD631554EB}" srcOrd="6" destOrd="0" presId="urn:microsoft.com/office/officeart/2005/8/layout/cycle8"/>
    <dgm:cxn modelId="{9221E323-E442-4FD3-BA3B-072E9582FFCA}" type="presParOf" srcId="{7B95F1BD-A0FF-4CBE-B394-5E2733E10089}" destId="{FF627979-4625-4DF6-BD7B-3957AACD8EFC}" srcOrd="7" destOrd="0" presId="urn:microsoft.com/office/officeart/2005/8/layout/cycle8"/>
    <dgm:cxn modelId="{F5F55042-0189-45B3-93AA-D218B4AA0B06}" type="presParOf" srcId="{7B95F1BD-A0FF-4CBE-B394-5E2733E10089}" destId="{2F84FE85-9BEE-4E4B-91F3-320F4325A3F7}" srcOrd="8" destOrd="0" presId="urn:microsoft.com/office/officeart/2005/8/layout/cycle8"/>
    <dgm:cxn modelId="{E4D25D2B-F4E6-4B9B-95BD-AECBD40D0F46}" type="presParOf" srcId="{7B95F1BD-A0FF-4CBE-B394-5E2733E10089}" destId="{93ED365E-7FC8-42ED-8CC0-C45231C47810}" srcOrd="9" destOrd="0" presId="urn:microsoft.com/office/officeart/2005/8/layout/cycle8"/>
    <dgm:cxn modelId="{EC223826-6C61-4A20-8D02-8220544657A8}" type="presParOf" srcId="{7B95F1BD-A0FF-4CBE-B394-5E2733E10089}" destId="{E442E61F-D7B0-4334-84DA-AEAD80858CBC}" srcOrd="10" destOrd="0" presId="urn:microsoft.com/office/officeart/2005/8/layout/cycle8"/>
    <dgm:cxn modelId="{E59F7C43-2CC7-4036-8B47-F15616D480E0}" type="presParOf" srcId="{7B95F1BD-A0FF-4CBE-B394-5E2733E10089}" destId="{80F9EE87-0F59-4A5C-A4F0-52549E544FA4}" srcOrd="11" destOrd="0" presId="urn:microsoft.com/office/officeart/2005/8/layout/cycle8"/>
    <dgm:cxn modelId="{D7C83A85-A8DD-4D1D-B574-0FB662785E34}" type="presParOf" srcId="{7B95F1BD-A0FF-4CBE-B394-5E2733E10089}" destId="{25565547-D890-48F6-B98C-5D0E0A7283DA}" srcOrd="12" destOrd="0" presId="urn:microsoft.com/office/officeart/2005/8/layout/cycle8"/>
    <dgm:cxn modelId="{3B1ACDC4-99BC-4D10-86E6-2F1A2961DC43}" type="presParOf" srcId="{7B95F1BD-A0FF-4CBE-B394-5E2733E10089}" destId="{E58746CD-39AB-4983-B728-C988DABF2F4F}" srcOrd="13" destOrd="0" presId="urn:microsoft.com/office/officeart/2005/8/layout/cycle8"/>
    <dgm:cxn modelId="{FC36E834-E4E5-48AC-95BA-238457A40CE5}" type="presParOf" srcId="{7B95F1BD-A0FF-4CBE-B394-5E2733E10089}" destId="{9D30733E-7AF5-47CD-86FA-55F45E1DE5C3}" srcOrd="14" destOrd="0" presId="urn:microsoft.com/office/officeart/2005/8/layout/cycle8"/>
    <dgm:cxn modelId="{DB8DB8BD-9027-4BC8-B202-10A70B77D35C}" type="presParOf" srcId="{7B95F1BD-A0FF-4CBE-B394-5E2733E10089}" destId="{339F284E-87C1-4C3E-8CB6-EAC510816014}" srcOrd="15" destOrd="0" presId="urn:microsoft.com/office/officeart/2005/8/layout/cycle8"/>
    <dgm:cxn modelId="{12BFF8C0-23FF-4387-B1D9-FCEC5113B0E0}" type="presParOf" srcId="{7B95F1BD-A0FF-4CBE-B394-5E2733E10089}" destId="{B6E8AEDE-2176-424B-B8A0-C3B0904258EC}" srcOrd="16" destOrd="0" presId="urn:microsoft.com/office/officeart/2005/8/layout/cycle8"/>
    <dgm:cxn modelId="{7077F422-EBC8-4FD9-B350-4CAAF44504BE}" type="presParOf" srcId="{7B95F1BD-A0FF-4CBE-B394-5E2733E10089}" destId="{212F8CC7-5393-46A9-A650-9E5513E51380}" srcOrd="17" destOrd="0" presId="urn:microsoft.com/office/officeart/2005/8/layout/cycle8"/>
    <dgm:cxn modelId="{519ED150-2F81-4AF1-8AB0-5DF0367BA86C}" type="presParOf" srcId="{7B95F1BD-A0FF-4CBE-B394-5E2733E10089}" destId="{25F7512A-BFC8-47A7-8D26-ED0AEF2C38E5}" srcOrd="18" destOrd="0" presId="urn:microsoft.com/office/officeart/2005/8/layout/cycle8"/>
    <dgm:cxn modelId="{55DAFB19-3997-4003-BBF6-412F0185C562}" type="presParOf" srcId="{7B95F1BD-A0FF-4CBE-B394-5E2733E10089}" destId="{F883122F-0F1A-4FE2-82F2-878E10E20B26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CDF4A-6D7A-42E9-9F2A-5C9C38B66774}">
      <dsp:nvSpPr>
        <dsp:cNvPr id="0" name=""/>
        <dsp:cNvSpPr/>
      </dsp:nvSpPr>
      <dsp:spPr>
        <a:xfrm>
          <a:off x="1846563" y="33909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Franklin Gothic Medium" panose="020B0603020102020204" pitchFamily="34" charset="0"/>
            </a:rPr>
            <a:t>Ridotta accessibilità al territorio</a:t>
          </a:r>
        </a:p>
      </dsp:txBody>
      <dsp:txXfrm>
        <a:off x="4262746" y="1282480"/>
        <a:ext cx="1679786" cy="1246293"/>
      </dsp:txXfrm>
    </dsp:sp>
    <dsp:sp modelId="{C3A2FF7B-343D-4295-A8BA-633FF51686D1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Franklin Gothic Medium" panose="020B0603020102020204" pitchFamily="34" charset="0"/>
            </a:rPr>
            <a:t>Ridotta attrattività delle aree montane e marginali</a:t>
          </a:r>
        </a:p>
      </dsp:txBody>
      <dsp:txXfrm>
        <a:off x="4262746" y="2853893"/>
        <a:ext cx="1679786" cy="1246293"/>
      </dsp:txXfrm>
    </dsp:sp>
    <dsp:sp modelId="{2F84FE85-9BEE-4E4B-91F3-320F4325A3F7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>
            <a:latin typeface="Franklin Gothic Medium" panose="020B0603020102020204" pitchFamily="34" charset="0"/>
          </a:endParaRPr>
        </a:p>
      </dsp:txBody>
      <dsp:txXfrm>
        <a:off x="2149466" y="2853893"/>
        <a:ext cx="1679786" cy="1246293"/>
      </dsp:txXfrm>
    </dsp:sp>
    <dsp:sp modelId="{25565547-D890-48F6-B98C-5D0E0A7283DA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Franklin Gothic Medium" panose="020B0603020102020204" pitchFamily="34" charset="0"/>
            </a:rPr>
            <a:t>Servizi di trasporto pubblico costosi da realizzare / mantenere</a:t>
          </a:r>
        </a:p>
      </dsp:txBody>
      <dsp:txXfrm>
        <a:off x="2149466" y="1282480"/>
        <a:ext cx="1679786" cy="1246293"/>
      </dsp:txXfrm>
    </dsp:sp>
    <dsp:sp modelId="{B6E8AEDE-2176-424B-B8A0-C3B0904258EC}">
      <dsp:nvSpPr>
        <dsp:cNvPr id="0" name=""/>
        <dsp:cNvSpPr/>
      </dsp:nvSpPr>
      <dsp:spPr>
        <a:xfrm>
          <a:off x="1564792" y="5731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F8CC7-5393-46A9-A650-9E5513E51380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7512A-BFC8-47A7-8D26-ED0AEF2C38E5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3122F-0F1A-4FE2-82F2-878E10E20B26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7DF4-9964-42A7-B4B9-325D3AA2EEBD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964A0-0B86-43EC-81BF-2BEB25BB4E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3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72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32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00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pic>
        <p:nvPicPr>
          <p:cNvPr id="28" name="Afbeelding 1">
            <a:extLst>
              <a:ext uri="{FF2B5EF4-FFF2-40B4-BE49-F238E27FC236}">
                <a16:creationId xmlns:a16="http://schemas.microsoft.com/office/drawing/2014/main" id="{31BA47F8-BD39-42ED-8F27-2C24D9EAC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3" y="6222237"/>
            <a:ext cx="1460461" cy="330684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5AE341F-6D99-41B0-87CA-D926EB2F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1328039"/>
            <a:ext cx="10568267" cy="4714498"/>
          </a:xfrm>
        </p:spPr>
        <p:txBody>
          <a:bodyPr anchor="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54E1A7-F086-4EA2-A5DB-1CD3EAB9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4791"/>
            <a:ext cx="10558933" cy="393275"/>
          </a:xfrm>
        </p:spPr>
        <p:txBody>
          <a:bodyPr bIns="0" anchor="b">
            <a:noAutofit/>
          </a:bodyPr>
          <a:lstStyle>
            <a:lvl1pPr algn="l">
              <a:defRPr sz="3200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7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70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8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60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58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73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76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1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55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71334-50F0-4836-8B0C-7F990DD3576A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2CFA-74F1-4115-9EDA-1A4E216841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38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jp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3.png"/><Relationship Id="rId5" Type="http://schemas.openxmlformats.org/officeDocument/2006/relationships/image" Target="../media/image61.sv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.Ruffino@decisio.nl" TargetMode="Externa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643582" y="1859340"/>
            <a:ext cx="3548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Franklin Gothic Medium Cond" panose="020B0606030402020204" pitchFamily="34" charset="0"/>
              </a:rPr>
              <a:t>Prospettive</a:t>
            </a:r>
            <a:r>
              <a:rPr lang="en-GB" sz="3200" dirty="0">
                <a:latin typeface="Franklin Gothic Medium Cond" panose="020B0606030402020204" pitchFamily="34" charset="0"/>
              </a:rPr>
              <a:t> </a:t>
            </a:r>
            <a:r>
              <a:rPr lang="en-GB" sz="3200" dirty="0" err="1">
                <a:latin typeface="Franklin Gothic Medium Cond" panose="020B0606030402020204" pitchFamily="34" charset="0"/>
              </a:rPr>
              <a:t>Europee</a:t>
            </a:r>
            <a:r>
              <a:rPr lang="en-GB" sz="3200" dirty="0">
                <a:latin typeface="Franklin Gothic Medium Cond" panose="020B0606030402020204" pitchFamily="34" charset="0"/>
              </a:rPr>
              <a:t> per la </a:t>
            </a:r>
            <a:r>
              <a:rPr lang="en-GB" sz="3200" dirty="0" err="1">
                <a:latin typeface="Franklin Gothic Medium Cond" panose="020B0606030402020204" pitchFamily="34" charset="0"/>
              </a:rPr>
              <a:t>Mobilità</a:t>
            </a:r>
            <a:r>
              <a:rPr lang="en-GB" sz="3200" dirty="0">
                <a:latin typeface="Franklin Gothic Medium Cond" panose="020B0606030402020204" pitchFamily="34" charset="0"/>
              </a:rPr>
              <a:t> </a:t>
            </a:r>
            <a:r>
              <a:rPr lang="en-GB" sz="3200" dirty="0" err="1">
                <a:latin typeface="Franklin Gothic Medium Cond" panose="020B0606030402020204" pitchFamily="34" charset="0"/>
              </a:rPr>
              <a:t>Sostenibile</a:t>
            </a:r>
            <a:endParaRPr lang="it-IT" sz="60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00" y="4705348"/>
            <a:ext cx="3526625" cy="12001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88" y="2767582"/>
            <a:ext cx="3241516" cy="193776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51D517-6D0F-4FCA-B99F-D8D252965526}"/>
              </a:ext>
            </a:extLst>
          </p:cNvPr>
          <p:cNvSpPr txBox="1"/>
          <p:nvPr/>
        </p:nvSpPr>
        <p:spPr>
          <a:xfrm>
            <a:off x="9114971" y="3904343"/>
            <a:ext cx="262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Dr. Paolo Ruffino</a:t>
            </a:r>
          </a:p>
        </p:txBody>
      </p:sp>
    </p:spTree>
    <p:extLst>
      <p:ext uri="{BB962C8B-B14F-4D97-AF65-F5344CB8AC3E}">
        <p14:creationId xmlns:p14="http://schemas.microsoft.com/office/powerpoint/2010/main" val="427040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ieuwe mobiliteit illustraties\04.jpg">
            <a:extLst>
              <a:ext uri="{FF2B5EF4-FFF2-40B4-BE49-F238E27FC236}">
                <a16:creationId xmlns:a16="http://schemas.microsoft.com/office/drawing/2014/main" id="{2B06D9EF-D107-430A-BAD6-C7106CD13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140" t="5900" r="5505" b="6046"/>
          <a:stretch/>
        </p:blipFill>
        <p:spPr bwMode="auto">
          <a:xfrm>
            <a:off x="3946388" y="1150497"/>
            <a:ext cx="4680224" cy="4557006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BD2E594-869D-44C6-BC6D-C80551D0DB1A}"/>
              </a:ext>
            </a:extLst>
          </p:cNvPr>
          <p:cNvSpPr/>
          <p:nvPr/>
        </p:nvSpPr>
        <p:spPr>
          <a:xfrm>
            <a:off x="8398014" y="3013501"/>
            <a:ext cx="25766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dirty="0" err="1">
                <a:latin typeface="+mj-lt"/>
              </a:rPr>
              <a:t>Aumento</a:t>
            </a:r>
            <a:endParaRPr lang="nl-NL" sz="2400" dirty="0">
              <a:latin typeface="+mj-lt"/>
            </a:endParaRPr>
          </a:p>
          <a:p>
            <a:pPr algn="ctr"/>
            <a:r>
              <a:rPr lang="nl-NL" sz="2400" dirty="0" err="1">
                <a:latin typeface="+mj-lt"/>
              </a:rPr>
              <a:t>della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capacità</a:t>
            </a:r>
            <a:endParaRPr lang="nl-NL" sz="2400" dirty="0">
              <a:latin typeface="+mj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3C08211-A8D6-4149-84C3-D928559D8385}"/>
              </a:ext>
            </a:extLst>
          </p:cNvPr>
          <p:cNvSpPr/>
          <p:nvPr/>
        </p:nvSpPr>
        <p:spPr>
          <a:xfrm>
            <a:off x="3012642" y="5843839"/>
            <a:ext cx="612803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dirty="0" err="1">
                <a:latin typeface="+mj-lt"/>
              </a:rPr>
              <a:t>Aumento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delle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opportunità</a:t>
            </a:r>
            <a:r>
              <a:rPr lang="nl-NL" sz="2400" dirty="0">
                <a:latin typeface="+mj-lt"/>
              </a:rPr>
              <a:t> di </a:t>
            </a:r>
            <a:r>
              <a:rPr lang="nl-NL" sz="2400" dirty="0" err="1">
                <a:latin typeface="+mj-lt"/>
              </a:rPr>
              <a:t>urbanizzazione</a:t>
            </a:r>
            <a:endParaRPr lang="nl-NL" sz="2400" dirty="0">
              <a:latin typeface="+mj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B757E65-1066-4E01-8B6F-D77C637A61C8}"/>
              </a:ext>
            </a:extLst>
          </p:cNvPr>
          <p:cNvSpPr/>
          <p:nvPr/>
        </p:nvSpPr>
        <p:spPr>
          <a:xfrm>
            <a:off x="1369699" y="3013501"/>
            <a:ext cx="25766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latin typeface="+mj-lt"/>
              </a:rPr>
              <a:t>A</a:t>
            </a:r>
            <a:r>
              <a:rPr lang="nl-NL" sz="2400" dirty="0" err="1">
                <a:latin typeface="+mj-lt"/>
              </a:rPr>
              <a:t>umento</a:t>
            </a:r>
            <a:endParaRPr lang="nl-NL" sz="2400" dirty="0">
              <a:latin typeface="+mj-lt"/>
            </a:endParaRPr>
          </a:p>
          <a:p>
            <a:pPr algn="ctr"/>
            <a:r>
              <a:rPr lang="nl-NL" sz="2400" dirty="0" err="1">
                <a:latin typeface="+mj-lt"/>
              </a:rPr>
              <a:t>Della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domanda</a:t>
            </a:r>
            <a:endParaRPr lang="nl-NL" sz="2400" dirty="0">
              <a:latin typeface="+mj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94263CA-6931-4DD9-9305-546B66863135}"/>
              </a:ext>
            </a:extLst>
          </p:cNvPr>
          <p:cNvSpPr/>
          <p:nvPr/>
        </p:nvSpPr>
        <p:spPr>
          <a:xfrm>
            <a:off x="4998155" y="251332"/>
            <a:ext cx="257668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dirty="0">
                <a:latin typeface="+mj-lt"/>
              </a:rPr>
              <a:t>Crescita </a:t>
            </a:r>
          </a:p>
          <a:p>
            <a:pPr algn="ctr"/>
            <a:r>
              <a:rPr lang="nl-NL" sz="2400" dirty="0">
                <a:latin typeface="+mj-lt"/>
              </a:rPr>
              <a:t>della congestione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AE9114-4192-461B-A8AF-9932AFDA83A7}"/>
              </a:ext>
            </a:extLst>
          </p:cNvPr>
          <p:cNvSpPr txBox="1"/>
          <p:nvPr/>
        </p:nvSpPr>
        <p:spPr>
          <a:xfrm>
            <a:off x="245960" y="444774"/>
            <a:ext cx="296714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+mj-lt"/>
              </a:rPr>
              <a:t>Spirale negativa…</a:t>
            </a:r>
          </a:p>
        </p:txBody>
      </p:sp>
    </p:spTree>
    <p:extLst>
      <p:ext uri="{BB962C8B-B14F-4D97-AF65-F5344CB8AC3E}">
        <p14:creationId xmlns:p14="http://schemas.microsoft.com/office/powerpoint/2010/main" val="207178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2D03BE5C-21EC-4413-8720-507195FBA7EA}"/>
              </a:ext>
            </a:extLst>
          </p:cNvPr>
          <p:cNvSpPr>
            <a:spLocks noGrp="1"/>
          </p:cNvSpPr>
          <p:nvPr/>
        </p:nvSpPr>
        <p:spPr>
          <a:xfrm>
            <a:off x="2286001" y="5658492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100" i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dirty="0"/>
              <a:t>Torino, </a:t>
            </a:r>
            <a:r>
              <a:rPr lang="it-IT" i="1" dirty="0"/>
              <a:t>23</a:t>
            </a:r>
            <a:r>
              <a:rPr lang="it-IT" dirty="0"/>
              <a:t> novembre 2018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B8B44D77-4B56-4325-891D-AD8001ADCB98}"/>
              </a:ext>
            </a:extLst>
          </p:cNvPr>
          <p:cNvSpPr>
            <a:spLocks noGrp="1"/>
          </p:cNvSpPr>
          <p:nvPr/>
        </p:nvSpPr>
        <p:spPr>
          <a:xfrm>
            <a:off x="10667235" y="5804753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E31375A4-56A4-47D6-9801-1991572033F7}" type="slidenum">
              <a:rPr lang="it-IT" smtClean="0"/>
              <a:pPr rtl="0"/>
              <a:t>11</a:t>
            </a:fld>
            <a:endParaRPr lang="it-IT" dirty="0"/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63530EF0-D0BC-453A-870E-4E5EA12BD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"/>
          <a:stretch/>
        </p:blipFill>
        <p:spPr>
          <a:xfrm>
            <a:off x="0" y="703196"/>
            <a:ext cx="12192000" cy="5451609"/>
          </a:xfrm>
          <a:prstGeom prst="rect">
            <a:avLst/>
          </a:prstGeom>
        </p:spPr>
      </p:pic>
      <p:sp>
        <p:nvSpPr>
          <p:cNvPr id="7" name="Fumetto: rettangolo 6">
            <a:extLst>
              <a:ext uri="{FF2B5EF4-FFF2-40B4-BE49-F238E27FC236}">
                <a16:creationId xmlns:a16="http://schemas.microsoft.com/office/drawing/2014/main" id="{F10409FA-EA6B-47BF-AB2D-E7584D6EFA44}"/>
              </a:ext>
            </a:extLst>
          </p:cNvPr>
          <p:cNvSpPr/>
          <p:nvPr/>
        </p:nvSpPr>
        <p:spPr>
          <a:xfrm>
            <a:off x="2286001" y="3024679"/>
            <a:ext cx="1900341" cy="601921"/>
          </a:xfrm>
          <a:prstGeom prst="wedgeRectCallout">
            <a:avLst>
              <a:gd name="adj1" fmla="val 24095"/>
              <a:gd name="adj2" fmla="val 105524"/>
            </a:avLst>
          </a:prstGeom>
          <a:solidFill>
            <a:srgbClr val="95CB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</a:rPr>
              <a:t>Suburbanizzazione e diffusione dell’auto</a:t>
            </a:r>
          </a:p>
        </p:txBody>
      </p:sp>
      <p:sp>
        <p:nvSpPr>
          <p:cNvPr id="8" name="Fumetto: rettangolo 7">
            <a:extLst>
              <a:ext uri="{FF2B5EF4-FFF2-40B4-BE49-F238E27FC236}">
                <a16:creationId xmlns:a16="http://schemas.microsoft.com/office/drawing/2014/main" id="{89E95CD4-DAA1-4771-ABE3-CB7F8EC127EC}"/>
              </a:ext>
            </a:extLst>
          </p:cNvPr>
          <p:cNvSpPr/>
          <p:nvPr/>
        </p:nvSpPr>
        <p:spPr>
          <a:xfrm>
            <a:off x="3968045" y="2094349"/>
            <a:ext cx="1900341" cy="478707"/>
          </a:xfrm>
          <a:prstGeom prst="wedgeRectCallout">
            <a:avLst>
              <a:gd name="adj1" fmla="val 42809"/>
              <a:gd name="adj2" fmla="val 110228"/>
            </a:avLst>
          </a:prstGeom>
          <a:solidFill>
            <a:srgbClr val="95CB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</a:rPr>
              <a:t>Crisi petrolifera</a:t>
            </a:r>
          </a:p>
        </p:txBody>
      </p:sp>
      <p:sp>
        <p:nvSpPr>
          <p:cNvPr id="9" name="Fumetto: rettangolo 8">
            <a:extLst>
              <a:ext uri="{FF2B5EF4-FFF2-40B4-BE49-F238E27FC236}">
                <a16:creationId xmlns:a16="http://schemas.microsoft.com/office/drawing/2014/main" id="{A7CD052C-059E-4E62-B88B-E1DBD1CAC812}"/>
              </a:ext>
            </a:extLst>
          </p:cNvPr>
          <p:cNvSpPr/>
          <p:nvPr/>
        </p:nvSpPr>
        <p:spPr>
          <a:xfrm>
            <a:off x="6265333" y="3637067"/>
            <a:ext cx="1900341" cy="826782"/>
          </a:xfrm>
          <a:prstGeom prst="wedgeRectCallout">
            <a:avLst>
              <a:gd name="adj1" fmla="val 33571"/>
              <a:gd name="adj2" fmla="val 75839"/>
            </a:avLst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</a:rPr>
              <a:t>Viaggi per studio</a:t>
            </a:r>
          </a:p>
        </p:txBody>
      </p:sp>
      <p:sp>
        <p:nvSpPr>
          <p:cNvPr id="10" name="Fumetto: rettangolo 9">
            <a:extLst>
              <a:ext uri="{FF2B5EF4-FFF2-40B4-BE49-F238E27FC236}">
                <a16:creationId xmlns:a16="http://schemas.microsoft.com/office/drawing/2014/main" id="{D60EB9F2-1BA9-4728-BE59-1ACE7649D67E}"/>
              </a:ext>
            </a:extLst>
          </p:cNvPr>
          <p:cNvSpPr/>
          <p:nvPr/>
        </p:nvSpPr>
        <p:spPr>
          <a:xfrm>
            <a:off x="8551334" y="3571751"/>
            <a:ext cx="1524000" cy="478707"/>
          </a:xfrm>
          <a:prstGeom prst="wedgeRectCallout">
            <a:avLst>
              <a:gd name="adj1" fmla="val 28203"/>
              <a:gd name="adj2" fmla="val 133182"/>
            </a:avLst>
          </a:prstGeom>
          <a:solidFill>
            <a:srgbClr val="E8A92D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</a:rPr>
              <a:t>Voli low cost</a:t>
            </a:r>
          </a:p>
        </p:txBody>
      </p:sp>
      <p:sp>
        <p:nvSpPr>
          <p:cNvPr id="11" name="Fumetto: rettangolo 10">
            <a:extLst>
              <a:ext uri="{FF2B5EF4-FFF2-40B4-BE49-F238E27FC236}">
                <a16:creationId xmlns:a16="http://schemas.microsoft.com/office/drawing/2014/main" id="{EB605725-9AF9-4BA5-9F8A-372775507B67}"/>
              </a:ext>
            </a:extLst>
          </p:cNvPr>
          <p:cNvSpPr/>
          <p:nvPr/>
        </p:nvSpPr>
        <p:spPr>
          <a:xfrm>
            <a:off x="385660" y="3983995"/>
            <a:ext cx="1900341" cy="545170"/>
          </a:xfrm>
          <a:prstGeom prst="wedgeRectCallout">
            <a:avLst>
              <a:gd name="adj1" fmla="val 48422"/>
              <a:gd name="adj2" fmla="val 86763"/>
            </a:avLst>
          </a:prstGeom>
          <a:solidFill>
            <a:srgbClr val="9B006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Picco uso della bicicletta</a:t>
            </a:r>
          </a:p>
        </p:txBody>
      </p:sp>
      <p:sp>
        <p:nvSpPr>
          <p:cNvPr id="12" name="Fumetto: rettangolo 11">
            <a:extLst>
              <a:ext uri="{FF2B5EF4-FFF2-40B4-BE49-F238E27FC236}">
                <a16:creationId xmlns:a16="http://schemas.microsoft.com/office/drawing/2014/main" id="{ACACD0AD-A792-4615-B140-8F2BA65AA240}"/>
              </a:ext>
            </a:extLst>
          </p:cNvPr>
          <p:cNvSpPr/>
          <p:nvPr/>
        </p:nvSpPr>
        <p:spPr>
          <a:xfrm>
            <a:off x="9226335" y="2252458"/>
            <a:ext cx="1900341" cy="826782"/>
          </a:xfrm>
          <a:prstGeom prst="wedgeRectCallout">
            <a:avLst>
              <a:gd name="adj1" fmla="val 31195"/>
              <a:gd name="adj2" fmla="val 99051"/>
            </a:avLst>
          </a:prstGeom>
          <a:solidFill>
            <a:srgbClr val="00759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Crescita seconda auto, calo dei passeggeri</a:t>
            </a:r>
          </a:p>
        </p:txBody>
      </p:sp>
      <p:sp>
        <p:nvSpPr>
          <p:cNvPr id="13" name="Fumetto: rettangolo 12">
            <a:extLst>
              <a:ext uri="{FF2B5EF4-FFF2-40B4-BE49-F238E27FC236}">
                <a16:creationId xmlns:a16="http://schemas.microsoft.com/office/drawing/2014/main" id="{3EB5E205-B60B-494E-A511-483ED8435143}"/>
              </a:ext>
            </a:extLst>
          </p:cNvPr>
          <p:cNvSpPr/>
          <p:nvPr/>
        </p:nvSpPr>
        <p:spPr>
          <a:xfrm>
            <a:off x="8996259" y="848711"/>
            <a:ext cx="1900341" cy="552588"/>
          </a:xfrm>
          <a:prstGeom prst="wedgeRectCallout">
            <a:avLst>
              <a:gd name="adj1" fmla="val 22611"/>
              <a:gd name="adj2" fmla="val 71315"/>
            </a:avLst>
          </a:prstGeom>
          <a:solidFill>
            <a:srgbClr val="95CB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</a:rPr>
              <a:t>Picco dei km auto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B274D8-4A57-4F50-8F77-43794FC60226}"/>
              </a:ext>
            </a:extLst>
          </p:cNvPr>
          <p:cNvSpPr txBox="1"/>
          <p:nvPr/>
        </p:nvSpPr>
        <p:spPr>
          <a:xfrm>
            <a:off x="449161" y="865710"/>
            <a:ext cx="65331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+mj-lt"/>
              </a:rPr>
              <a:t>Cresce la domanda di mobilità…</a:t>
            </a:r>
          </a:p>
        </p:txBody>
      </p:sp>
      <p:grpSp>
        <p:nvGrpSpPr>
          <p:cNvPr id="15" name="Groep 4">
            <a:extLst>
              <a:ext uri="{FF2B5EF4-FFF2-40B4-BE49-F238E27FC236}">
                <a16:creationId xmlns:a16="http://schemas.microsoft.com/office/drawing/2014/main" id="{2DCDAE0C-EC92-4C19-AFAD-67F6F5467E86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8626131-3CF0-424C-B03B-34877912C1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2828CF1-4760-4B40-B157-892F8C3A1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2843394-88E4-4846-A48E-3D7E2B4EF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7CC5D44A-47F6-49AC-A218-CA9078AF0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96D22C3-625C-43BB-8CBD-7282FDDD7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48BAD24C-5CEB-4EAC-88EA-73EC17ED2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26BCAE9-C88D-428F-8F45-8373D90CD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89E14-8597-409E-A2E9-46F53983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di studio dall’Europa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4FC32D-F1F2-48A4-924C-8AAA85AE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3780"/>
            <a:ext cx="10515600" cy="3586163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Una visione di governance regionale / metropolitana – Caso «</a:t>
            </a:r>
            <a:r>
              <a:rPr lang="it-IT" dirty="0" err="1"/>
              <a:t>Optimising</a:t>
            </a:r>
            <a:r>
              <a:rPr lang="it-IT" dirty="0"/>
              <a:t> Use» dei Paesi Bassi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49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E807F-962F-495A-886A-D1EFC0A1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Paesi Bassi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6D8809-7539-46C4-B61A-4C306E61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700" y="695851"/>
            <a:ext cx="4561483" cy="5076662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3797078-6DE8-4AAA-8CD1-8AC7B6B2B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27" y="1503299"/>
            <a:ext cx="4108268" cy="4351338"/>
          </a:xfrm>
        </p:spPr>
        <p:txBody>
          <a:bodyPr>
            <a:normAutofit/>
          </a:bodyPr>
          <a:lstStyle/>
          <a:p>
            <a:r>
              <a:rPr lang="it-IT" sz="2000" dirty="0"/>
              <a:t>Paese «</a:t>
            </a:r>
            <a:r>
              <a:rPr lang="it-IT" sz="2000" dirty="0" err="1"/>
              <a:t>iperconnesso</a:t>
            </a:r>
            <a:r>
              <a:rPr lang="it-IT" sz="2000" dirty="0"/>
              <a:t>» ma ricco di sfide territoriali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BC7C84-4352-4B87-B1C0-7E170693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42681"/>
            <a:ext cx="5404353" cy="3600944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B785840-1C4F-4B28-AC43-4AE8C46B8141}"/>
              </a:ext>
            </a:extLst>
          </p:cNvPr>
          <p:cNvSpPr txBox="1">
            <a:spLocks/>
          </p:cNvSpPr>
          <p:nvPr/>
        </p:nvSpPr>
        <p:spPr>
          <a:xfrm>
            <a:off x="7532915" y="5792547"/>
            <a:ext cx="4108268" cy="702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/>
              <a:t>1/3 sotto il livello del mare</a:t>
            </a:r>
          </a:p>
          <a:p>
            <a:pPr marL="0" indent="0">
              <a:buNone/>
            </a:pPr>
            <a:r>
              <a:rPr lang="it-IT" sz="2000" dirty="0"/>
              <a:t>18% del territorio costituito da acqua</a:t>
            </a:r>
          </a:p>
        </p:txBody>
      </p:sp>
    </p:spTree>
    <p:extLst>
      <p:ext uri="{BB962C8B-B14F-4D97-AF65-F5344CB8AC3E}">
        <p14:creationId xmlns:p14="http://schemas.microsoft.com/office/powerpoint/2010/main" val="1381322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BF6ACE4-C41E-4CDE-8768-252C7E51C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4" t="1665" r="1585" b="6391"/>
          <a:stretch/>
        </p:blipFill>
        <p:spPr>
          <a:xfrm>
            <a:off x="238124" y="1733551"/>
            <a:ext cx="7243044" cy="48482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8C6B107-123F-4099-AE23-124956A1F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90" r="3" b="9145"/>
          <a:stretch/>
        </p:blipFill>
        <p:spPr>
          <a:xfrm>
            <a:off x="7766656" y="276224"/>
            <a:ext cx="4272945" cy="30704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358401D-0FB5-49F9-91A3-80C94F0B9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" r="2707"/>
          <a:stretch/>
        </p:blipFill>
        <p:spPr>
          <a:xfrm>
            <a:off x="7766656" y="3511297"/>
            <a:ext cx="4272945" cy="307047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0D73E96-13EB-4C57-A5C2-FF0D0FD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276224"/>
            <a:ext cx="7243044" cy="1325563"/>
          </a:xfrm>
        </p:spPr>
        <p:txBody>
          <a:bodyPr/>
          <a:lstStyle/>
          <a:p>
            <a:r>
              <a:rPr lang="it-IT" dirty="0"/>
              <a:t>Forte Governance Territoriale</a:t>
            </a:r>
          </a:p>
        </p:txBody>
      </p:sp>
    </p:spTree>
    <p:extLst>
      <p:ext uri="{BB962C8B-B14F-4D97-AF65-F5344CB8AC3E}">
        <p14:creationId xmlns:p14="http://schemas.microsoft.com/office/powerpoint/2010/main" val="171895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>
            <a:extLst>
              <a:ext uri="{FF2B5EF4-FFF2-40B4-BE49-F238E27FC236}">
                <a16:creationId xmlns:a16="http://schemas.microsoft.com/office/drawing/2014/main" id="{6EB72218-1815-42E9-A031-BDC4217A8E97}"/>
              </a:ext>
            </a:extLst>
          </p:cNvPr>
          <p:cNvSpPr/>
          <p:nvPr/>
        </p:nvSpPr>
        <p:spPr>
          <a:xfrm>
            <a:off x="1465943" y="5205605"/>
            <a:ext cx="101854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Studio del problema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D50EEC1D-4450-4C27-B1E4-4F801C32D003}"/>
              </a:ext>
            </a:extLst>
          </p:cNvPr>
          <p:cNvSpPr/>
          <p:nvPr/>
        </p:nvSpPr>
        <p:spPr>
          <a:xfrm>
            <a:off x="2583543" y="4418205"/>
            <a:ext cx="90678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latin typeface="Franklin Gothic Medium Cond" panose="020B0606030402020204" pitchFamily="34" charset="0"/>
              </a:rPr>
              <a:t>Mobility</a:t>
            </a:r>
            <a:r>
              <a:rPr lang="it-IT" sz="2800" dirty="0">
                <a:latin typeface="Franklin Gothic Medium Cond" panose="020B0606030402020204" pitchFamily="34" charset="0"/>
              </a:rPr>
              <a:t> management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F685C6D0-ACB9-4D13-83BC-B24E7D31FA3F}"/>
              </a:ext>
            </a:extLst>
          </p:cNvPr>
          <p:cNvSpPr/>
          <p:nvPr/>
        </p:nvSpPr>
        <p:spPr>
          <a:xfrm>
            <a:off x="3701143" y="3630805"/>
            <a:ext cx="79502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Potenziare le infrastrutture ciclabili e pedonali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7C52F93-C09F-40C8-BC04-3A3C62132310}"/>
              </a:ext>
            </a:extLst>
          </p:cNvPr>
          <p:cNvSpPr/>
          <p:nvPr/>
        </p:nvSpPr>
        <p:spPr>
          <a:xfrm>
            <a:off x="4818743" y="2843405"/>
            <a:ext cx="68326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Potenziare il servizio di trasporto pubblico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0C15634-C07B-49FB-85F2-1CAFEBD6906B}"/>
              </a:ext>
            </a:extLst>
          </p:cNvPr>
          <p:cNvSpPr/>
          <p:nvPr/>
        </p:nvSpPr>
        <p:spPr>
          <a:xfrm>
            <a:off x="5936343" y="2056005"/>
            <a:ext cx="57150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Ottimizzare l’esistente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C588CDAE-F71F-4E76-B373-11630BD45096}"/>
              </a:ext>
            </a:extLst>
          </p:cNvPr>
          <p:cNvSpPr/>
          <p:nvPr/>
        </p:nvSpPr>
        <p:spPr>
          <a:xfrm>
            <a:off x="7053943" y="1268605"/>
            <a:ext cx="45974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Adattare l’esistente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3D450576-17E9-46BC-A74E-24A01CB16524}"/>
              </a:ext>
            </a:extLst>
          </p:cNvPr>
          <p:cNvSpPr/>
          <p:nvPr/>
        </p:nvSpPr>
        <p:spPr>
          <a:xfrm>
            <a:off x="8171543" y="481205"/>
            <a:ext cx="3479800" cy="787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Franklin Gothic Medium Cond" panose="020B0606030402020204" pitchFamily="34" charset="0"/>
              </a:rPr>
              <a:t>Nuova Infrastruttura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C96A4EE-FC45-4AF3-9963-C4294D62B19F}"/>
              </a:ext>
            </a:extLst>
          </p:cNvPr>
          <p:cNvSpPr txBox="1"/>
          <p:nvPr/>
        </p:nvSpPr>
        <p:spPr>
          <a:xfrm>
            <a:off x="748393" y="5276139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1)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7451C32-3D3E-4E7F-874E-327EA1D6F3BB}"/>
              </a:ext>
            </a:extLst>
          </p:cNvPr>
          <p:cNvSpPr txBox="1"/>
          <p:nvPr/>
        </p:nvSpPr>
        <p:spPr>
          <a:xfrm>
            <a:off x="1827893" y="448874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2)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03DC76D-F491-4EC2-86B6-7AE790873BD0}"/>
              </a:ext>
            </a:extLst>
          </p:cNvPr>
          <p:cNvSpPr txBox="1"/>
          <p:nvPr/>
        </p:nvSpPr>
        <p:spPr>
          <a:xfrm>
            <a:off x="2970893" y="368557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3)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970ADA4-2B3B-457B-8D83-92FAF3EDA357}"/>
              </a:ext>
            </a:extLst>
          </p:cNvPr>
          <p:cNvSpPr txBox="1"/>
          <p:nvPr/>
        </p:nvSpPr>
        <p:spPr>
          <a:xfrm>
            <a:off x="4113893" y="2849967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4)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5955ED2-35F8-4B17-A29E-B0F2FE057664}"/>
              </a:ext>
            </a:extLst>
          </p:cNvPr>
          <p:cNvSpPr txBox="1"/>
          <p:nvPr/>
        </p:nvSpPr>
        <p:spPr>
          <a:xfrm>
            <a:off x="5302930" y="212585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5)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3F1E84D-FD07-4C08-A73C-81204ED9E6CB}"/>
              </a:ext>
            </a:extLst>
          </p:cNvPr>
          <p:cNvSpPr txBox="1"/>
          <p:nvPr/>
        </p:nvSpPr>
        <p:spPr>
          <a:xfrm>
            <a:off x="6469743" y="1351013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6)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60EEA12-FEEB-4F68-92A5-B4F425DC01C0}"/>
              </a:ext>
            </a:extLst>
          </p:cNvPr>
          <p:cNvSpPr txBox="1"/>
          <p:nvPr/>
        </p:nvSpPr>
        <p:spPr>
          <a:xfrm>
            <a:off x="7606393" y="56543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ranklin Gothic Medium Cond" panose="020B0606030402020204" pitchFamily="34" charset="0"/>
              </a:rPr>
              <a:t>7)</a:t>
            </a:r>
          </a:p>
        </p:txBody>
      </p:sp>
      <p:sp>
        <p:nvSpPr>
          <p:cNvPr id="47" name="Freccia curva 46">
            <a:extLst>
              <a:ext uri="{FF2B5EF4-FFF2-40B4-BE49-F238E27FC236}">
                <a16:creationId xmlns:a16="http://schemas.microsoft.com/office/drawing/2014/main" id="{C5E37543-2E99-4720-B996-54233E6CD9D7}"/>
              </a:ext>
            </a:extLst>
          </p:cNvPr>
          <p:cNvSpPr/>
          <p:nvPr/>
        </p:nvSpPr>
        <p:spPr>
          <a:xfrm>
            <a:off x="767443" y="4629808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8" name="Freccia curva 47">
            <a:extLst>
              <a:ext uri="{FF2B5EF4-FFF2-40B4-BE49-F238E27FC236}">
                <a16:creationId xmlns:a16="http://schemas.microsoft.com/office/drawing/2014/main" id="{4893076E-1F92-4D37-BDC0-57BB3B8DDDD2}"/>
              </a:ext>
            </a:extLst>
          </p:cNvPr>
          <p:cNvSpPr/>
          <p:nvPr/>
        </p:nvSpPr>
        <p:spPr>
          <a:xfrm>
            <a:off x="1885043" y="3877676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9" name="Freccia curva 48">
            <a:extLst>
              <a:ext uri="{FF2B5EF4-FFF2-40B4-BE49-F238E27FC236}">
                <a16:creationId xmlns:a16="http://schemas.microsoft.com/office/drawing/2014/main" id="{96CF1390-7C1E-48E4-B1D9-D8FC6720FC09}"/>
              </a:ext>
            </a:extLst>
          </p:cNvPr>
          <p:cNvSpPr/>
          <p:nvPr/>
        </p:nvSpPr>
        <p:spPr>
          <a:xfrm>
            <a:off x="3120118" y="3011856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0" name="Freccia curva 49">
            <a:extLst>
              <a:ext uri="{FF2B5EF4-FFF2-40B4-BE49-F238E27FC236}">
                <a16:creationId xmlns:a16="http://schemas.microsoft.com/office/drawing/2014/main" id="{C0B5BAD6-E7F6-49A5-8AF5-24898283EA5F}"/>
              </a:ext>
            </a:extLst>
          </p:cNvPr>
          <p:cNvSpPr/>
          <p:nvPr/>
        </p:nvSpPr>
        <p:spPr>
          <a:xfrm>
            <a:off x="4310743" y="2229484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1" name="Freccia curva 50">
            <a:extLst>
              <a:ext uri="{FF2B5EF4-FFF2-40B4-BE49-F238E27FC236}">
                <a16:creationId xmlns:a16="http://schemas.microsoft.com/office/drawing/2014/main" id="{B34643B4-2713-4D8C-825E-293CCEA7DB4E}"/>
              </a:ext>
            </a:extLst>
          </p:cNvPr>
          <p:cNvSpPr/>
          <p:nvPr/>
        </p:nvSpPr>
        <p:spPr>
          <a:xfrm>
            <a:off x="5414056" y="1511934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2" name="Freccia curva 51">
            <a:extLst>
              <a:ext uri="{FF2B5EF4-FFF2-40B4-BE49-F238E27FC236}">
                <a16:creationId xmlns:a16="http://schemas.microsoft.com/office/drawing/2014/main" id="{5436D8A3-8FF7-4E89-8FC8-1D7E4A6749BE}"/>
              </a:ext>
            </a:extLst>
          </p:cNvPr>
          <p:cNvSpPr/>
          <p:nvPr/>
        </p:nvSpPr>
        <p:spPr>
          <a:xfrm>
            <a:off x="6558643" y="715138"/>
            <a:ext cx="958850" cy="646332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1F8C7C-8CAF-438A-AE8B-84AFB4A3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Approccio ai problemi</a:t>
            </a:r>
            <a:br>
              <a:rPr lang="it-IT" dirty="0"/>
            </a:br>
            <a:r>
              <a:rPr lang="it-IT" dirty="0"/>
              <a:t>di </a:t>
            </a:r>
            <a:r>
              <a:rPr lang="it-IT" dirty="0" err="1"/>
              <a:t>acessibilità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6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0848C-D302-4FDD-8B1E-A0BD0675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it-IT" sz="3600" dirty="0"/>
              <a:t>Programma «</a:t>
            </a:r>
            <a:r>
              <a:rPr lang="it-IT" sz="3600" dirty="0" err="1"/>
              <a:t>Optimising</a:t>
            </a:r>
            <a:r>
              <a:rPr lang="it-IT" sz="3600" dirty="0"/>
              <a:t> Use»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355AE-CB9C-4279-A904-1BAC857FA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469656"/>
            <a:ext cx="5120113" cy="4006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Franklin Gothic Medium Cond" panose="020B0606030402020204" pitchFamily="34" charset="0"/>
              </a:rPr>
              <a:t>Approccio Regionale</a:t>
            </a:r>
            <a:endParaRPr lang="it-IT" sz="20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Obiettivo:</a:t>
            </a:r>
          </a:p>
          <a:p>
            <a:r>
              <a:rPr lang="it-IT" sz="2000" dirty="0"/>
              <a:t>Disincentivare il pendolarismo di breve – media distanza (&lt;15 Km) in auto nell’ora di punta;</a:t>
            </a:r>
          </a:p>
          <a:p>
            <a:r>
              <a:rPr lang="it-IT" sz="2000" dirty="0"/>
              <a:t>Migliorare l’accessibilità tra aree urbane e periurbane</a:t>
            </a:r>
            <a:endParaRPr lang="it-IT" sz="2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Budget:</a:t>
            </a:r>
          </a:p>
          <a:p>
            <a:pPr mar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€ 600.000 di co-finanziamento statale</a:t>
            </a:r>
          </a:p>
          <a:p>
            <a:pPr marL="0" indent="0">
              <a:buNone/>
            </a:pPr>
            <a:endParaRPr lang="it-IT" sz="2000" dirty="0"/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3E85DC-053C-4475-B35E-BF422F5C0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21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3BBDB06-A780-4A92-9770-DB8B97BAB09E}"/>
              </a:ext>
            </a:extLst>
          </p:cNvPr>
          <p:cNvSpPr/>
          <p:nvPr/>
        </p:nvSpPr>
        <p:spPr>
          <a:xfrm>
            <a:off x="655320" y="1633198"/>
            <a:ext cx="226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Durata: 2011 – 2018</a:t>
            </a:r>
          </a:p>
        </p:txBody>
      </p:sp>
      <p:grpSp>
        <p:nvGrpSpPr>
          <p:cNvPr id="16" name="Groep 4">
            <a:extLst>
              <a:ext uri="{FF2B5EF4-FFF2-40B4-BE49-F238E27FC236}">
                <a16:creationId xmlns:a16="http://schemas.microsoft.com/office/drawing/2014/main" id="{BAB90C9B-C863-44BE-B135-ACA73D950990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4F6846B-1CE1-4E65-BC6D-7A4BA87FD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F0DBF69-1A5F-4B84-B7E0-70737B4BD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0E3CD07-CA9D-484A-86AC-EA4569B9A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2E0C6BF7-FBC4-43B5-A1D7-A0135137B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2CA01C-827E-4261-81E1-B9D361C4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490A6116-219F-4E06-B9D4-70E030F1F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619782E-DFE0-4BDE-A9F0-4E9FB87EF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95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out Beter Benutten (English)">
            <a:hlinkClick r:id="" action="ppaction://media"/>
            <a:extLst>
              <a:ext uri="{FF2B5EF4-FFF2-40B4-BE49-F238E27FC236}">
                <a16:creationId xmlns:a16="http://schemas.microsoft.com/office/drawing/2014/main" id="{AE1BE65D-EE15-4CBE-9D81-41D91A55E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00AA93-C4F1-4110-AA5A-07563B19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Strategie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A15E6-6EB7-4215-BD59-2994E2425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467017"/>
            <a:ext cx="8533107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Promozione del telelavoro;</a:t>
            </a:r>
          </a:p>
          <a:p>
            <a:r>
              <a:rPr lang="it-IT" sz="2400" dirty="0"/>
              <a:t>Integrazione tra bicicletta e trasporto pubblico;</a:t>
            </a:r>
          </a:p>
          <a:p>
            <a:r>
              <a:rPr lang="it-IT" sz="2400" dirty="0"/>
              <a:t>Realizzazione di tangenziali ciclistiche;</a:t>
            </a:r>
          </a:p>
          <a:p>
            <a:r>
              <a:rPr lang="it-IT" sz="2400" dirty="0"/>
              <a:t>Sviluppo di sistemi di infomobilità;</a:t>
            </a:r>
          </a:p>
          <a:p>
            <a:r>
              <a:rPr lang="it-IT" sz="2400" dirty="0"/>
              <a:t>Installazione di sensori e sistemi di gestione dei flussi di traffico;</a:t>
            </a:r>
          </a:p>
          <a:p>
            <a:r>
              <a:rPr lang="it-IT" sz="2400" dirty="0"/>
              <a:t>Incentivi finanziari per gli spostamenti fuori dall’orario di punta;</a:t>
            </a:r>
          </a:p>
          <a:p>
            <a:r>
              <a:rPr lang="it-IT" sz="2400" dirty="0"/>
              <a:t>Miglioramento del comfort del trasporto pubblico;</a:t>
            </a:r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4BD25B-2AF2-4C43-8B1F-84316170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10" y="1467017"/>
            <a:ext cx="2196090" cy="4220201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196FC5CE-9F51-4333-A6EE-8E45EB95F3C5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FCC75C-DBF4-4330-A5FD-90C00C9D9F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ADD9AC-698A-47DD-AA70-B12487BA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0F6723D-E901-4B1C-B00A-485A95021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9C50AD-DE08-4458-A962-66E8D4CB5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99204A0-50B8-4B4B-8E9B-B7F750A1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DA2DCF-FB0F-4DDE-9B8B-85DA3A142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E1A618-8BDE-42A2-8177-E5D1E919D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05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B4B9029-A0E6-45E5-8DC5-5E5C62FB7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47" y="988301"/>
            <a:ext cx="4345535" cy="22678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A3ED7F-4C59-41B3-A269-6D8FFEDC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Approccio consiste in 4 elementi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C7F1F-C8AF-41A5-BED3-1286BCE6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592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400" dirty="0"/>
              <a:t>Ampia analisi del problema. </a:t>
            </a:r>
          </a:p>
          <a:p>
            <a:pPr marL="514350" indent="-514350">
              <a:buFont typeface="+mj-lt"/>
              <a:buAutoNum type="arabicPeriod"/>
            </a:pPr>
            <a:endParaRPr lang="it-IT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Sviluppo</a:t>
            </a:r>
            <a:r>
              <a:rPr lang="en-US" sz="2400" dirty="0"/>
              <a:t> di </a:t>
            </a:r>
            <a:r>
              <a:rPr lang="en-US" sz="2400" dirty="0" err="1"/>
              <a:t>azioni</a:t>
            </a:r>
            <a:r>
              <a:rPr lang="en-US" sz="2400" dirty="0"/>
              <a:t> </a:t>
            </a:r>
            <a:r>
              <a:rPr lang="en-US" sz="2400" dirty="0" err="1"/>
              <a:t>efficaci</a:t>
            </a:r>
            <a:r>
              <a:rPr lang="en-US" sz="2400" dirty="0"/>
              <a:t> </a:t>
            </a:r>
            <a:r>
              <a:rPr lang="en-US" sz="2400" dirty="0" err="1"/>
              <a:t>mettendo</a:t>
            </a:r>
            <a:r>
              <a:rPr lang="en-US" sz="2400" dirty="0"/>
              <a:t> al </a:t>
            </a:r>
            <a:r>
              <a:rPr lang="en-US" sz="2400" dirty="0" err="1"/>
              <a:t>centro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pendolare</a:t>
            </a:r>
            <a:r>
              <a:rPr lang="en-US" sz="2400" dirty="0"/>
              <a:t> e le sue </a:t>
            </a:r>
            <a:r>
              <a:rPr lang="en-US" sz="2400" dirty="0" err="1"/>
              <a:t>esigenze</a:t>
            </a:r>
            <a:r>
              <a:rPr lang="en-US" sz="24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Rafforzamento della collaborazione tra enti pubblici e privati.</a:t>
            </a:r>
          </a:p>
          <a:p>
            <a:pPr marL="514350" indent="-514350">
              <a:buFont typeface="+mj-lt"/>
              <a:buAutoNum type="arabicPeriod"/>
            </a:pPr>
            <a:endParaRPr lang="it-IT" sz="2400" dirty="0"/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Valutazione e monitoraggio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B34C0962-45D3-40D4-BF2D-BBE2B5E6AB21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7075A11-9F58-4B2F-91CD-8D36994F3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ABE3B3-6456-4FA0-B3B5-05E88D83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82E9F9C-9390-4048-8034-CCDC5010A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EDC082-3A0E-4DA9-918D-9950AB6BD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A9426B-03A4-45B9-B94B-C6FBD1730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68ADF9-074A-46AF-A98C-1F0228777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CE342E-9AB2-4724-A853-A63B01D949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DF6A6928-A044-4F64-80BC-CAB21266F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976" y="3477500"/>
            <a:ext cx="5149914" cy="291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02" descr="Immagine che contiene esterni, terra, persona, marciapiede&#10;&#10;Descrizione generata automaticamente">
            <a:extLst>
              <a:ext uri="{FF2B5EF4-FFF2-40B4-BE49-F238E27FC236}">
                <a16:creationId xmlns:a16="http://schemas.microsoft.com/office/drawing/2014/main" id="{CBBE42CC-D15B-4B66-88F2-D7ECE4AA4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85" t="1571" r="7694" b="20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Ovale 49">
            <a:extLst>
              <a:ext uri="{FF2B5EF4-FFF2-40B4-BE49-F238E27FC236}">
                <a16:creationId xmlns:a16="http://schemas.microsoft.com/office/drawing/2014/main" id="{431A20BE-AC12-4C39-A54A-5C9B376DF3B1}"/>
              </a:ext>
            </a:extLst>
          </p:cNvPr>
          <p:cNvSpPr/>
          <p:nvPr/>
        </p:nvSpPr>
        <p:spPr>
          <a:xfrm>
            <a:off x="63504" y="1439168"/>
            <a:ext cx="3934050" cy="3934050"/>
          </a:xfrm>
          <a:prstGeom prst="ellipse">
            <a:avLst/>
          </a:prstGeom>
          <a:solidFill>
            <a:srgbClr val="F04E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oep 4">
            <a:extLst>
              <a:ext uri="{FF2B5EF4-FFF2-40B4-BE49-F238E27FC236}">
                <a16:creationId xmlns:a16="http://schemas.microsoft.com/office/drawing/2014/main" id="{DD6B952F-48DA-47D4-A336-11F6FB04D14E}"/>
              </a:ext>
            </a:extLst>
          </p:cNvPr>
          <p:cNvGrpSpPr>
            <a:grpSpLocks noChangeAspect="1"/>
          </p:cNvGrpSpPr>
          <p:nvPr/>
        </p:nvGrpSpPr>
        <p:grpSpPr>
          <a:xfrm>
            <a:off x="683773" y="2246810"/>
            <a:ext cx="2775565" cy="627780"/>
            <a:chOff x="16633399" y="1376394"/>
            <a:chExt cx="2342606" cy="531516"/>
          </a:xfrm>
          <a:solidFill>
            <a:schemeClr val="bg1"/>
          </a:solidFill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11F2A138-3D9F-471F-B6D8-D75BE0DD1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9139435E-4249-4273-9A9A-A1FA7E196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2063DF9D-81AF-4E64-9E67-31AE4B968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5CE9D739-1A63-43DB-BFDF-6070E1A6D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0A8448F5-17B1-454A-AD7E-5665AC712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4" name="Rectangle 10">
              <a:extLst>
                <a:ext uri="{FF2B5EF4-FFF2-40B4-BE49-F238E27FC236}">
                  <a16:creationId xmlns:a16="http://schemas.microsoft.com/office/drawing/2014/main" id="{34ABCA8F-C45E-4125-94C8-91BADB9CD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191FED5B-C58A-4481-B097-5FD0158EB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8898A130-56B3-4F4A-BD12-E191B771B557}"/>
              </a:ext>
            </a:extLst>
          </p:cNvPr>
          <p:cNvGrpSpPr/>
          <p:nvPr/>
        </p:nvGrpSpPr>
        <p:grpSpPr>
          <a:xfrm>
            <a:off x="2943883" y="107776"/>
            <a:ext cx="1733388" cy="1640734"/>
            <a:chOff x="2130731" y="238154"/>
            <a:chExt cx="1452253" cy="1374626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5696C922-E1B6-4D11-9436-BDCAA4032128}"/>
                </a:ext>
              </a:extLst>
            </p:cNvPr>
            <p:cNvSpPr/>
            <p:nvPr/>
          </p:nvSpPr>
          <p:spPr>
            <a:xfrm>
              <a:off x="2176165" y="238154"/>
              <a:ext cx="1374626" cy="13746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9" name="Elemento grafico 78" descr="Euro">
              <a:extLst>
                <a:ext uri="{FF2B5EF4-FFF2-40B4-BE49-F238E27FC236}">
                  <a16:creationId xmlns:a16="http://schemas.microsoft.com/office/drawing/2014/main" id="{1600AE06-C8C1-4706-98BE-19C041A8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30731" y="495687"/>
              <a:ext cx="806975" cy="806975"/>
            </a:xfrm>
            <a:prstGeom prst="rect">
              <a:avLst/>
            </a:prstGeom>
          </p:spPr>
        </p:pic>
        <p:pic>
          <p:nvPicPr>
            <p:cNvPr id="81" name="Elemento grafico 80" descr="Stretta di mano">
              <a:extLst>
                <a:ext uri="{FF2B5EF4-FFF2-40B4-BE49-F238E27FC236}">
                  <a16:creationId xmlns:a16="http://schemas.microsoft.com/office/drawing/2014/main" id="{D501A76C-8123-49FD-99BD-57171CC87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76009" y="521979"/>
              <a:ext cx="806975" cy="806975"/>
            </a:xfrm>
            <a:prstGeom prst="rect">
              <a:avLst/>
            </a:prstGeom>
          </p:spPr>
        </p:pic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B1955257-A927-48B5-A494-437C0A80BFFF}"/>
              </a:ext>
            </a:extLst>
          </p:cNvPr>
          <p:cNvGrpSpPr/>
          <p:nvPr/>
        </p:nvGrpSpPr>
        <p:grpSpPr>
          <a:xfrm>
            <a:off x="2994254" y="5003066"/>
            <a:ext cx="1640734" cy="1640734"/>
            <a:chOff x="2807030" y="4934237"/>
            <a:chExt cx="1374626" cy="1374626"/>
          </a:xfrm>
        </p:grpSpPr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47F2067A-8317-4BE1-9E96-91F434B3AB99}"/>
                </a:ext>
              </a:extLst>
            </p:cNvPr>
            <p:cNvSpPr/>
            <p:nvPr/>
          </p:nvSpPr>
          <p:spPr>
            <a:xfrm>
              <a:off x="2807030" y="4934237"/>
              <a:ext cx="1374626" cy="13746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3" name="Elemento grafico 82" descr="Social network">
              <a:extLst>
                <a:ext uri="{FF2B5EF4-FFF2-40B4-BE49-F238E27FC236}">
                  <a16:creationId xmlns:a16="http://schemas.microsoft.com/office/drawing/2014/main" id="{C1261511-E21A-44DF-BE41-447D3D7C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30107" y="5009648"/>
              <a:ext cx="1191592" cy="1191592"/>
            </a:xfrm>
            <a:prstGeom prst="rect">
              <a:avLst/>
            </a:prstGeom>
          </p:spPr>
        </p:pic>
      </p:grp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18419BD6-F8DE-4B1A-A594-D79526130754}"/>
              </a:ext>
            </a:extLst>
          </p:cNvPr>
          <p:cNvGrpSpPr/>
          <p:nvPr/>
        </p:nvGrpSpPr>
        <p:grpSpPr>
          <a:xfrm>
            <a:off x="4509656" y="1667080"/>
            <a:ext cx="1640734" cy="1640734"/>
            <a:chOff x="3623624" y="1440377"/>
            <a:chExt cx="1374626" cy="1374626"/>
          </a:xfrm>
        </p:grpSpPr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EB4C6316-9F2F-4664-9FE3-7F25311A5989}"/>
                </a:ext>
              </a:extLst>
            </p:cNvPr>
            <p:cNvSpPr/>
            <p:nvPr/>
          </p:nvSpPr>
          <p:spPr>
            <a:xfrm>
              <a:off x="3623624" y="1440377"/>
              <a:ext cx="1374626" cy="1374626"/>
            </a:xfrm>
            <a:prstGeom prst="ellipse">
              <a:avLst/>
            </a:prstGeom>
            <a:solidFill>
              <a:srgbClr val="641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4" name="Elemento grafico 83">
              <a:extLst>
                <a:ext uri="{FF2B5EF4-FFF2-40B4-BE49-F238E27FC236}">
                  <a16:creationId xmlns:a16="http://schemas.microsoft.com/office/drawing/2014/main" id="{B5F60122-B0C1-45C2-AF4E-67F1B7F78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48683" y="2144095"/>
              <a:ext cx="584552" cy="584552"/>
            </a:xfrm>
            <a:prstGeom prst="rect">
              <a:avLst/>
            </a:prstGeom>
          </p:spPr>
        </p:pic>
        <p:pic>
          <p:nvPicPr>
            <p:cNvPr id="85" name="Elemento grafico 84">
              <a:extLst>
                <a:ext uri="{FF2B5EF4-FFF2-40B4-BE49-F238E27FC236}">
                  <a16:creationId xmlns:a16="http://schemas.microsoft.com/office/drawing/2014/main" id="{02BAA093-8ECA-4184-B739-1E2B26A5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4380104" y="1715539"/>
              <a:ext cx="584551" cy="567615"/>
            </a:xfrm>
            <a:prstGeom prst="rect">
              <a:avLst/>
            </a:prstGeom>
          </p:spPr>
        </p:pic>
        <p:pic>
          <p:nvPicPr>
            <p:cNvPr id="86" name="Elemento grafico 85">
              <a:extLst>
                <a:ext uri="{FF2B5EF4-FFF2-40B4-BE49-F238E27FC236}">
                  <a16:creationId xmlns:a16="http://schemas.microsoft.com/office/drawing/2014/main" id="{D98CEE94-E9C1-477A-9670-90761025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45922" y="1653067"/>
              <a:ext cx="687313" cy="353447"/>
            </a:xfrm>
            <a:prstGeom prst="rect">
              <a:avLst/>
            </a:prstGeom>
          </p:spPr>
        </p:pic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1F5DCD33-450D-4695-91A6-3070E0BBCC2E}"/>
              </a:ext>
            </a:extLst>
          </p:cNvPr>
          <p:cNvGrpSpPr/>
          <p:nvPr/>
        </p:nvGrpSpPr>
        <p:grpSpPr>
          <a:xfrm>
            <a:off x="4509656" y="3564367"/>
            <a:ext cx="1640734" cy="1640734"/>
            <a:chOff x="3878734" y="3168450"/>
            <a:chExt cx="1374626" cy="1374626"/>
          </a:xfrm>
        </p:grpSpPr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EDBF3654-A00F-468A-98F8-F70E85EAC71C}"/>
                </a:ext>
              </a:extLst>
            </p:cNvPr>
            <p:cNvSpPr/>
            <p:nvPr/>
          </p:nvSpPr>
          <p:spPr>
            <a:xfrm>
              <a:off x="3878734" y="3168450"/>
              <a:ext cx="1374626" cy="1374626"/>
            </a:xfrm>
            <a:prstGeom prst="ellipse">
              <a:avLst/>
            </a:prstGeom>
            <a:solidFill>
              <a:srgbClr val="009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8" name="Elemento grafico 87">
              <a:extLst>
                <a:ext uri="{FF2B5EF4-FFF2-40B4-BE49-F238E27FC236}">
                  <a16:creationId xmlns:a16="http://schemas.microsoft.com/office/drawing/2014/main" id="{95DD4A45-F2D2-487A-86B8-0919BED9A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01403" y="3845827"/>
              <a:ext cx="531141" cy="531141"/>
            </a:xfrm>
            <a:prstGeom prst="rect">
              <a:avLst/>
            </a:prstGeom>
          </p:spPr>
        </p:pic>
        <p:pic>
          <p:nvPicPr>
            <p:cNvPr id="90" name="Elemento grafico 89">
              <a:extLst>
                <a:ext uri="{FF2B5EF4-FFF2-40B4-BE49-F238E27FC236}">
                  <a16:creationId xmlns:a16="http://schemas.microsoft.com/office/drawing/2014/main" id="{56D5D929-799D-4639-BD6B-B57BBAEBE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56015" y="3264396"/>
              <a:ext cx="946465" cy="946465"/>
            </a:xfrm>
            <a:prstGeom prst="rect">
              <a:avLst/>
            </a:prstGeom>
          </p:spPr>
        </p:pic>
      </p:grp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C4E4E393-3F88-41F0-8B89-0B8444726162}"/>
              </a:ext>
            </a:extLst>
          </p:cNvPr>
          <p:cNvSpPr txBox="1"/>
          <p:nvPr/>
        </p:nvSpPr>
        <p:spPr>
          <a:xfrm>
            <a:off x="4780579" y="450140"/>
            <a:ext cx="310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ranklin Gothic Medium Cond" panose="020B0606030402020204" pitchFamily="34" charset="0"/>
              </a:rPr>
              <a:t>Economia </a:t>
            </a:r>
          </a:p>
          <a:p>
            <a:r>
              <a:rPr lang="it-IT" sz="2000" dirty="0">
                <a:latin typeface="Franklin Gothic Medium Cond" panose="020B0606030402020204" pitchFamily="34" charset="0"/>
              </a:rPr>
              <a:t>&amp; Governance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3084FDDA-1971-47EE-B3D6-36470644BDE2}"/>
              </a:ext>
            </a:extLst>
          </p:cNvPr>
          <p:cNvSpPr txBox="1"/>
          <p:nvPr/>
        </p:nvSpPr>
        <p:spPr>
          <a:xfrm>
            <a:off x="6271936" y="2088328"/>
            <a:ext cx="310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ranklin Gothic Medium Cond" panose="020B0606030402020204" pitchFamily="34" charset="0"/>
              </a:rPr>
              <a:t>Mobilità </a:t>
            </a:r>
          </a:p>
          <a:p>
            <a:r>
              <a:rPr lang="it-IT" sz="2000" dirty="0">
                <a:latin typeface="Franklin Gothic Medium Cond" panose="020B0606030402020204" pitchFamily="34" charset="0"/>
              </a:rPr>
              <a:t>&amp; Accessibilità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CDBC596E-6D2A-4A1F-BA74-15A576F09B62}"/>
              </a:ext>
            </a:extLst>
          </p:cNvPr>
          <p:cNvSpPr txBox="1"/>
          <p:nvPr/>
        </p:nvSpPr>
        <p:spPr>
          <a:xfrm>
            <a:off x="6295577" y="4145482"/>
            <a:ext cx="310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ranklin Gothic Medium Cond" panose="020B0606030402020204" pitchFamily="34" charset="0"/>
              </a:rPr>
              <a:t>Energia </a:t>
            </a:r>
          </a:p>
          <a:p>
            <a:r>
              <a:rPr lang="it-IT" sz="2000" dirty="0">
                <a:latin typeface="Franklin Gothic Medium Cond" panose="020B0606030402020204" pitchFamily="34" charset="0"/>
              </a:rPr>
              <a:t>&amp; Acque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EDD10BE6-097C-4CCB-A507-15AABA3DA8A4}"/>
              </a:ext>
            </a:extLst>
          </p:cNvPr>
          <p:cNvSpPr txBox="1"/>
          <p:nvPr/>
        </p:nvSpPr>
        <p:spPr>
          <a:xfrm>
            <a:off x="4757476" y="5721813"/>
            <a:ext cx="310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ranklin Gothic Medium Cond" panose="020B0606030402020204" pitchFamily="34" charset="0"/>
              </a:rPr>
              <a:t>Mercato </a:t>
            </a:r>
          </a:p>
          <a:p>
            <a:r>
              <a:rPr lang="it-IT" sz="2000" dirty="0">
                <a:latin typeface="Franklin Gothic Medium Cond" panose="020B0606030402020204" pitchFamily="34" charset="0"/>
              </a:rPr>
              <a:t>&amp; Società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3AE18C72-9A7A-4094-B21E-0DD1223E3981}"/>
              </a:ext>
            </a:extLst>
          </p:cNvPr>
          <p:cNvSpPr txBox="1"/>
          <p:nvPr/>
        </p:nvSpPr>
        <p:spPr>
          <a:xfrm>
            <a:off x="435593" y="3003264"/>
            <a:ext cx="3107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Istituto di ricerca e consulenza</a:t>
            </a:r>
          </a:p>
          <a:p>
            <a:pPr algn="ctr"/>
            <a:endParaRPr lang="it-IT" sz="2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Amsterdam – Torino</a:t>
            </a:r>
          </a:p>
          <a:p>
            <a:pPr algn="ctr"/>
            <a:endParaRPr lang="it-IT" sz="2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1000+ progetti con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P.A. Imprese e ONG</a:t>
            </a:r>
          </a:p>
        </p:txBody>
      </p:sp>
    </p:spTree>
    <p:extLst>
      <p:ext uri="{BB962C8B-B14F-4D97-AF65-F5344CB8AC3E}">
        <p14:creationId xmlns:p14="http://schemas.microsoft.com/office/powerpoint/2010/main" val="217989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0E640-5637-49C6-9498-3257A0D4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03057" cy="1325563"/>
          </a:xfrm>
        </p:spPr>
        <p:txBody>
          <a:bodyPr/>
          <a:lstStyle/>
          <a:p>
            <a:r>
              <a:rPr lang="it-IT" dirty="0"/>
              <a:t>Approccio regionale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E26AC0-CA21-4ADA-9C76-9E22B6E8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9720" cy="4351338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Misure decentralizzate a livello regionale ma cabina di regia nazionale. </a:t>
            </a:r>
          </a:p>
          <a:p>
            <a:endParaRPr lang="it-IT" dirty="0"/>
          </a:p>
          <a:p>
            <a:r>
              <a:rPr lang="it-IT" dirty="0"/>
              <a:t>Focus specifico sulle relazioni tra aree urbane e periurbane.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08389F-1D93-4023-94E9-90D46E08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4" y="833834"/>
            <a:ext cx="4492163" cy="5190332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1E464838-3BD9-4D73-B5E4-BDE655DC651F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8C8DFA8-903B-4F90-8F6C-287E2D9CA9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2444C0-FE1A-4047-AF34-C5AFBC8A7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E716BA-D96C-41C7-9BED-3F802F25E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7E3A87-685E-4F83-BC7A-A9B1B1364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C6453EF-83CE-4410-90CC-5FFD0065D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191674-4BB3-4A72-B0D6-A018219B0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7764738-629B-4BF8-893B-0C7AC39AA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3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Corsie dinamiche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6E4159-67AF-4BC3-97FC-A4D95B6A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74" y="2337531"/>
            <a:ext cx="2857071" cy="36933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D1E856-6DBB-4903-811E-B989617F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21" y="1312086"/>
            <a:ext cx="2035175" cy="1025445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579" y="1583540"/>
            <a:ext cx="7265695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Pendolari e autotrasportatori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Città Metropolitana di Amsterdam, Autorità stradale e vie d’acqua (</a:t>
            </a:r>
            <a:r>
              <a:rPr lang="it-IT" sz="2000" dirty="0" err="1"/>
              <a:t>Rijkswaterstaat</a:t>
            </a:r>
            <a:r>
              <a:rPr lang="it-IT" sz="2000" dirty="0"/>
              <a:t>), associazione </a:t>
            </a:r>
            <a:r>
              <a:rPr lang="it-IT" sz="2000" dirty="0" err="1"/>
              <a:t>pedonolari</a:t>
            </a:r>
            <a:r>
              <a:rPr lang="it-IT" sz="2000" dirty="0"/>
              <a:t> e autotrasportatori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Installazione lungo l’A7 e A8 di corsie dinamiche a velocità variabile per ottimizzare la capacità e velocizzare i flussi durante le ore critiche di punta. 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grpSp>
        <p:nvGrpSpPr>
          <p:cNvPr id="9" name="Groep 4">
            <a:extLst>
              <a:ext uri="{FF2B5EF4-FFF2-40B4-BE49-F238E27FC236}">
                <a16:creationId xmlns:a16="http://schemas.microsoft.com/office/drawing/2014/main" id="{203F0651-5E7E-43AC-AA90-88F47F289E14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38E885-3C06-4040-90B0-00F7C0E63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C4377B-84F4-4BCD-A92C-802EF410C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F1E211B-A0F4-4198-A1E4-6C1FFBAB2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4976A906-FEB1-4529-A268-6010164BC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6208DE5-D45C-4622-97DF-7CF97B769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2A58B2E9-18CB-4D4B-B60D-474842FFC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B6CC783-CF4A-44C9-890A-DFF9EF0DC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309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Infomobilità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5" y="1539998"/>
            <a:ext cx="5172988" cy="44473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Pendolari e autotrasportatori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Città Metropolitane, Autorità stradale e vie d’acqua (</a:t>
            </a:r>
            <a:r>
              <a:rPr lang="it-IT" sz="2000" dirty="0" err="1"/>
              <a:t>Rijkswaterstaat</a:t>
            </a:r>
            <a:r>
              <a:rPr lang="it-IT" sz="2000" dirty="0"/>
              <a:t>), associazione </a:t>
            </a:r>
            <a:r>
              <a:rPr lang="it-IT" sz="2000" dirty="0" err="1"/>
              <a:t>pedonolari</a:t>
            </a:r>
            <a:r>
              <a:rPr lang="it-IT" sz="2000" dirty="0"/>
              <a:t> e autotrasportatori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Installazione lungo le arterie primarie di pannelli di infomobilità per segnalare i percorsi più brevi per raggiungere la destinazione principale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grpSp>
        <p:nvGrpSpPr>
          <p:cNvPr id="9" name="Groep 4">
            <a:extLst>
              <a:ext uri="{FF2B5EF4-FFF2-40B4-BE49-F238E27FC236}">
                <a16:creationId xmlns:a16="http://schemas.microsoft.com/office/drawing/2014/main" id="{203F0651-5E7E-43AC-AA90-88F47F289E14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38E885-3C06-4040-90B0-00F7C0E63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C4377B-84F4-4BCD-A92C-802EF410C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F1E211B-A0F4-4198-A1E4-6C1FFBAB2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4976A906-FEB1-4529-A268-6010164BC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6208DE5-D45C-4622-97DF-7CF97B769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2A58B2E9-18CB-4D4B-B60D-474842FFC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B6CC783-CF4A-44C9-890A-DFF9EF0DC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4AA9872-7756-461B-8933-B28ED9CBF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7" r="14176"/>
          <a:stretch/>
        </p:blipFill>
        <p:spPr>
          <a:xfrm>
            <a:off x="5593903" y="1539998"/>
            <a:ext cx="6368451" cy="44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6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Telelavoro e ore flessibili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101" y="1583540"/>
            <a:ext cx="6451173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Aziende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Province, Ministeri e aziende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Promozione del telelavoro e di programmi di lavoro flessibili al fine di ridurre la partecipazione alla mobilità durante le ore di punta. 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grpSp>
        <p:nvGrpSpPr>
          <p:cNvPr id="9" name="Groep 4">
            <a:extLst>
              <a:ext uri="{FF2B5EF4-FFF2-40B4-BE49-F238E27FC236}">
                <a16:creationId xmlns:a16="http://schemas.microsoft.com/office/drawing/2014/main" id="{203F0651-5E7E-43AC-AA90-88F47F289E14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38E885-3C06-4040-90B0-00F7C0E63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C4377B-84F4-4BCD-A92C-802EF410C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F1E211B-A0F4-4198-A1E4-6C1FFBAB2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4976A906-FEB1-4529-A268-6010164BC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6208DE5-D45C-4622-97DF-7CF97B769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2A58B2E9-18CB-4D4B-B60D-474842FFC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B6CC783-CF4A-44C9-890A-DFF9EF0DC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768512DD-0C62-4B4F-9FE4-A3E0AC8F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0" r="26948"/>
          <a:stretch/>
        </p:blipFill>
        <p:spPr>
          <a:xfrm>
            <a:off x="655320" y="1350064"/>
            <a:ext cx="4269901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 «Tangenziali» ciclabili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79" y="1690688"/>
            <a:ext cx="5002821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Pendolari, residenti e aziende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Comuni, Ministero e aziende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Realizzazione di ciclovie veloci per il collegamento interurbano (3 – 15 km) e stimolo all’uso del percorso tramite incentivi all’acquisto di biciclette elettriche.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00B026-EF80-435C-8BA2-77371E42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661" y="2197593"/>
            <a:ext cx="1507660" cy="41254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C859FA-AF9F-4C90-BF32-79156B7A1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3" r="20594"/>
          <a:stretch/>
        </p:blipFill>
        <p:spPr>
          <a:xfrm>
            <a:off x="5845869" y="2197593"/>
            <a:ext cx="4318284" cy="4125428"/>
          </a:xfrm>
          <a:prstGeom prst="rect">
            <a:avLst/>
          </a:prstGeom>
        </p:spPr>
      </p:pic>
      <p:grpSp>
        <p:nvGrpSpPr>
          <p:cNvPr id="9" name="Groep 4">
            <a:extLst>
              <a:ext uri="{FF2B5EF4-FFF2-40B4-BE49-F238E27FC236}">
                <a16:creationId xmlns:a16="http://schemas.microsoft.com/office/drawing/2014/main" id="{82685BA2-1454-4836-9CEF-9AE3EF552207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5153E11-4986-42A6-B954-6959A81E4F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C2A7D55-0906-4674-946C-8E7B5A274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CA6DBB8-6855-4A8C-9F42-107DA74B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2D305CB6-70B3-40BA-B813-6B65F5DD0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B2C3399-61F0-4C40-B4AA-15916F6D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7B770188-73BE-47DC-ACC9-9DA778D3C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A023BAE-2FE5-402C-B77D-CB7939534B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495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A30B55-4787-449D-A5E6-72CF5FB0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Velostazioni intelligenti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EE5F6C9-9337-4FF4-B160-A13888D86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" r="25112"/>
          <a:stretch/>
        </p:blipFill>
        <p:spPr>
          <a:xfrm>
            <a:off x="1526099" y="2268409"/>
            <a:ext cx="3671309" cy="3436837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22C8DCE-0924-4827-88E0-CD3C34905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002821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Pendolari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Comuni, Ministero e NS (Ferrovie Olandesi)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Realizzazione di velostazioni presso le principali stazioni del paese, dotandole di  sensori per il monitoraggio dell’occupazione. 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grpSp>
        <p:nvGrpSpPr>
          <p:cNvPr id="6" name="Groep 4">
            <a:extLst>
              <a:ext uri="{FF2B5EF4-FFF2-40B4-BE49-F238E27FC236}">
                <a16:creationId xmlns:a16="http://schemas.microsoft.com/office/drawing/2014/main" id="{9729F7A6-C21A-4366-8DF7-0DF29ED6F7C2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39D5ED-A7FD-47F4-8C2A-BD91F967D7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34DF53-D99C-4A65-B022-E9C74A617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133AEEC-F534-4242-A59A-A5C50028F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D8935C4-D403-49B8-84B5-9583D0C36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68FA604-6F35-4A67-84D3-F6A280E2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B7648A1-1B24-4C84-A71F-DDF1212D5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EDF13AC-CDBB-4C37-BB77-64E07E668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49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Esempio: Caffè gratis!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240"/>
            <a:ext cx="6606274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</a:rPr>
              <a:t>Target group</a:t>
            </a:r>
          </a:p>
          <a:p>
            <a:pPr marL="0" indent="0">
              <a:buNone/>
            </a:pPr>
            <a:r>
              <a:rPr lang="it-IT" sz="2000" dirty="0"/>
              <a:t>Automobilisti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latin typeface="+mj-lt"/>
              </a:rPr>
              <a:t>Stakeholders:</a:t>
            </a:r>
          </a:p>
          <a:p>
            <a:pPr marL="0" indent="0">
              <a:buNone/>
            </a:pPr>
            <a:r>
              <a:rPr lang="it-IT" sz="2000" dirty="0"/>
              <a:t>Città Metropolitane, Autorità ferroviaria e associazioni pendolari, esercenti. </a:t>
            </a:r>
          </a:p>
          <a:p>
            <a:pPr marL="0" indent="0">
              <a:buNone/>
            </a:pPr>
            <a:endParaRPr lang="it-IT" sz="2400" dirty="0"/>
          </a:p>
          <a:p>
            <a:pPr marL="0" lv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Oggetto:</a:t>
            </a:r>
          </a:p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</a:rPr>
              <a:t>Caffè e/o altre bevande gratis per chi sceglie di viaggiare in treno al posto dell’automobile, e fuori dall’ora di punta. 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grpSp>
        <p:nvGrpSpPr>
          <p:cNvPr id="9" name="Groep 4">
            <a:extLst>
              <a:ext uri="{FF2B5EF4-FFF2-40B4-BE49-F238E27FC236}">
                <a16:creationId xmlns:a16="http://schemas.microsoft.com/office/drawing/2014/main" id="{984EBAEA-E80A-4839-BE57-623BF2CE1B88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E12F8C1-A7D3-4561-83BA-F6821AF7C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D835CBB-740C-4BE8-A921-9C433EE16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E765E8F-9352-4C84-8383-8F4C23AC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56FA6103-3EC3-410C-8D8E-CDF104B4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13D9C0E-EB44-4003-9EC7-BC6D7ED99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C8DB5421-255C-4F20-AF43-D1D74E140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84FE009-4D16-4106-B56C-42431BDD4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2E81BA11-8E47-4ADE-ACA9-3AFA59C63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118" y="1596240"/>
            <a:ext cx="3948897" cy="39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8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B2304-B8F6-4ACC-9D48-487E0E5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anche…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9A9385F-4DDE-4C18-BCE1-C2A8C394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54" y="6044415"/>
            <a:ext cx="3384478" cy="448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latin typeface="+mj-lt"/>
              </a:rPr>
              <a:t>Comunicazione</a:t>
            </a:r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DC07612-DAF5-41AE-BFED-11E8B1B3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7542"/>
            <a:ext cx="3274786" cy="43957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07670C-3608-40C4-AA9A-EA3E0339A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6" t="22010" r="10465" b="13131"/>
          <a:stretch/>
        </p:blipFill>
        <p:spPr>
          <a:xfrm>
            <a:off x="4601231" y="1695448"/>
            <a:ext cx="3187008" cy="2995429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0528818-C105-4505-BB68-CFA2123FCBFE}"/>
              </a:ext>
            </a:extLst>
          </p:cNvPr>
          <p:cNvSpPr txBox="1">
            <a:spLocks/>
          </p:cNvSpPr>
          <p:nvPr/>
        </p:nvSpPr>
        <p:spPr>
          <a:xfrm>
            <a:off x="4403761" y="6049404"/>
            <a:ext cx="3384478" cy="44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err="1">
                <a:latin typeface="+mj-lt"/>
              </a:rPr>
              <a:t>Park+Ride</a:t>
            </a:r>
            <a:r>
              <a:rPr lang="it-IT" sz="2400" dirty="0">
                <a:latin typeface="+mj-lt"/>
              </a:rPr>
              <a:t>, </a:t>
            </a:r>
            <a:r>
              <a:rPr lang="it-IT" sz="2400" dirty="0" err="1">
                <a:latin typeface="+mj-lt"/>
              </a:rPr>
              <a:t>Park+Bike</a:t>
            </a:r>
            <a:endParaRPr lang="it-IT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75C443-AA3E-4A60-8135-120B2FB78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027" y="4690877"/>
            <a:ext cx="2367573" cy="1232435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D5B76E37-61A1-4D1B-90A4-1B3BB2C4BD50}"/>
              </a:ext>
            </a:extLst>
          </p:cNvPr>
          <p:cNvSpPr txBox="1">
            <a:spLocks/>
          </p:cNvSpPr>
          <p:nvPr/>
        </p:nvSpPr>
        <p:spPr>
          <a:xfrm>
            <a:off x="8478736" y="6049404"/>
            <a:ext cx="3384478" cy="44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err="1">
                <a:latin typeface="+mj-lt"/>
              </a:rPr>
              <a:t>Ciclologistica</a:t>
            </a:r>
            <a:endParaRPr lang="it-IT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761D273-8336-4D1E-836D-853318130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0" r="36054"/>
          <a:stretch/>
        </p:blipFill>
        <p:spPr>
          <a:xfrm>
            <a:off x="8369813" y="1690688"/>
            <a:ext cx="3602323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54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815ED-3CF9-4A3E-82CA-DEC9DD55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Ambito d’azione specifico: aree periurbane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FA4C0CB-A5AF-487A-B139-33F74AFC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90688"/>
            <a:ext cx="6848475" cy="4351338"/>
          </a:xfrm>
        </p:spPr>
        <p:txBody>
          <a:bodyPr/>
          <a:lstStyle/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Fase esplorativa / studio (2011 – 2012):</a:t>
            </a:r>
          </a:p>
          <a:p>
            <a:r>
              <a:rPr lang="it-IT" sz="1800" dirty="0"/>
              <a:t>Mappatura e coinvolgimento degli stakeholders;</a:t>
            </a:r>
          </a:p>
          <a:p>
            <a:r>
              <a:rPr lang="it-IT" sz="1800" dirty="0"/>
              <a:t>Individuazione di </a:t>
            </a:r>
            <a:r>
              <a:rPr lang="it-IT" sz="1800" dirty="0" err="1"/>
              <a:t>zonee</a:t>
            </a:r>
            <a:r>
              <a:rPr lang="it-IT" sz="1800" dirty="0"/>
              <a:t> omogenee (per carattere territoriale, economico, accessibilità, esigenze etc.);</a:t>
            </a:r>
          </a:p>
          <a:p>
            <a:r>
              <a:rPr lang="it-IT" sz="1800" dirty="0"/>
              <a:t>Definizione di piani d’azione «leggeri» sull’accessibilità (esigenze prioritarie) con studio del problema e individuazione degli indicatori (globali);</a:t>
            </a:r>
          </a:p>
          <a:p>
            <a:r>
              <a:rPr lang="it-IT" sz="1800" dirty="0"/>
              <a:t>Individuazione di azioni di breve periodo (</a:t>
            </a:r>
            <a:r>
              <a:rPr lang="it-IT" sz="1800" dirty="0" err="1"/>
              <a:t>quick</a:t>
            </a:r>
            <a:r>
              <a:rPr lang="it-IT" sz="1800" dirty="0"/>
              <a:t> </a:t>
            </a:r>
            <a:r>
              <a:rPr lang="it-IT" sz="1800" dirty="0" err="1"/>
              <a:t>wins</a:t>
            </a:r>
            <a:r>
              <a:rPr lang="it-IT" sz="1800" dirty="0"/>
              <a:t>) non-infrastrutturali;</a:t>
            </a:r>
          </a:p>
          <a:p>
            <a:r>
              <a:rPr lang="it-IT" sz="1800" dirty="0"/>
              <a:t>Redazione bandi di candidatura;</a:t>
            </a:r>
          </a:p>
          <a:p>
            <a:pPr marL="0" indent="0"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Fase implementazione (2012 – 2017)</a:t>
            </a:r>
          </a:p>
          <a:p>
            <a:pPr marL="0" indent="0"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Fase di monitoraggio degli effetti (2017 – 2018)</a:t>
            </a:r>
          </a:p>
          <a:p>
            <a:pPr marL="0" indent="0">
              <a:buNone/>
            </a:pPr>
            <a:endParaRPr lang="it-IT" sz="2000" dirty="0">
              <a:solidFill>
                <a:prstClr val="black"/>
              </a:solidFill>
              <a:latin typeface="Franklin Gothic Medium Cond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DB3637A-9B46-467B-ACCD-C38BBF6C3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36" y="1406050"/>
            <a:ext cx="3905250" cy="24603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5B5532C-2F43-48E9-BB6D-FF1BBEB4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4" y="4062901"/>
            <a:ext cx="3190875" cy="24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1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FCAB8-F881-475C-AE3E-9968DE78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Azioni efficaci nelle aree peri-urbane / marginali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EB762F0-20CE-4CAD-B291-18AB00AA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690687"/>
            <a:ext cx="5562600" cy="508458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Con il coinvolgimento di aziende private:</a:t>
            </a:r>
          </a:p>
          <a:p>
            <a:r>
              <a:rPr lang="it-IT" sz="1800" dirty="0"/>
              <a:t>Car-pooling / bus aziendale:</a:t>
            </a:r>
          </a:p>
          <a:p>
            <a:r>
              <a:rPr lang="it-IT" sz="1800" dirty="0"/>
              <a:t>Incentivi al telelavoro;</a:t>
            </a:r>
          </a:p>
          <a:p>
            <a:r>
              <a:rPr lang="it-IT" sz="1800" dirty="0"/>
              <a:t>Trial e acquisto di biciclette elettriche;</a:t>
            </a:r>
          </a:p>
          <a:p>
            <a:r>
              <a:rPr lang="it-IT" sz="1800" dirty="0"/>
              <a:t>Contributo per l’installazione di parcheggi bici &amp; docce;</a:t>
            </a:r>
          </a:p>
          <a:p>
            <a:r>
              <a:rPr lang="it-IT" sz="1800" dirty="0"/>
              <a:t>Premialità per comportamenti green tra i dipendenti;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Con il coinvolgimento delle ferrovie:</a:t>
            </a:r>
          </a:p>
          <a:p>
            <a:r>
              <a:rPr lang="it-IT" sz="2000" dirty="0"/>
              <a:t>Istallazione di parcheggi bici in stazione;</a:t>
            </a:r>
          </a:p>
          <a:p>
            <a:r>
              <a:rPr lang="it-IT" sz="2000" dirty="0"/>
              <a:t>Piani di accessibilità alle stazioni;</a:t>
            </a:r>
          </a:p>
          <a:p>
            <a:r>
              <a:rPr lang="it-IT" sz="2000" dirty="0"/>
              <a:t>Servizi di e-bike-rental in stazione;</a:t>
            </a:r>
          </a:p>
          <a:p>
            <a:r>
              <a:rPr lang="it-IT" sz="2000" dirty="0"/>
              <a:t>Rimborso sul costo del biglietto per lo spostamento in stazione in bicicletta;</a:t>
            </a:r>
          </a:p>
          <a:p>
            <a:endParaRPr lang="it-IT" sz="2000" dirty="0"/>
          </a:p>
          <a:p>
            <a:pPr marL="0" indent="0">
              <a:buNone/>
            </a:pPr>
            <a:endParaRPr lang="it-IT" sz="2000" dirty="0">
              <a:solidFill>
                <a:prstClr val="black"/>
              </a:solidFill>
              <a:latin typeface="Franklin Gothic Medium Cond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7C17BB1-EEFA-4E2E-9A8A-7462C806260C}"/>
              </a:ext>
            </a:extLst>
          </p:cNvPr>
          <p:cNvSpPr txBox="1">
            <a:spLocks/>
          </p:cNvSpPr>
          <p:nvPr/>
        </p:nvSpPr>
        <p:spPr>
          <a:xfrm>
            <a:off x="6263641" y="1690687"/>
            <a:ext cx="5562600" cy="5084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solidFill>
                  <a:prstClr val="black"/>
                </a:solidFill>
                <a:latin typeface="Franklin Gothic Medium Cond"/>
              </a:rPr>
              <a:t>In collaborazione con le agenzie del TPL</a:t>
            </a:r>
          </a:p>
          <a:p>
            <a:r>
              <a:rPr lang="it-IT" sz="2000" dirty="0">
                <a:solidFill>
                  <a:prstClr val="black"/>
                </a:solidFill>
                <a:latin typeface="Franklin Gothic Book" panose="020B0503020102020204" pitchFamily="34" charset="0"/>
              </a:rPr>
              <a:t>Bus a chiamata con punti di ritrovo attrezzati per interscambio bici-bus;</a:t>
            </a:r>
          </a:p>
          <a:p>
            <a:r>
              <a:rPr lang="it-IT" sz="2000" dirty="0">
                <a:solidFill>
                  <a:prstClr val="black"/>
                </a:solidFill>
                <a:latin typeface="Franklin Gothic Book" panose="020B0503020102020204" pitchFamily="34" charset="0"/>
              </a:rPr>
              <a:t>Elettrificazione del trasporto pubblico. </a:t>
            </a:r>
          </a:p>
          <a:p>
            <a:r>
              <a:rPr lang="it-IT" sz="2000" dirty="0">
                <a:solidFill>
                  <a:prstClr val="black"/>
                </a:solidFill>
                <a:latin typeface="Franklin Gothic Book" panose="020B0503020102020204" pitchFamily="34" charset="0"/>
              </a:rPr>
              <a:t>Tariffe calmierate;</a:t>
            </a:r>
          </a:p>
          <a:p>
            <a:r>
              <a:rPr lang="it-IT" sz="2000" dirty="0">
                <a:solidFill>
                  <a:prstClr val="black"/>
                </a:solidFill>
                <a:latin typeface="Franklin Gothic Book" panose="020B0503020102020204" pitchFamily="34" charset="0"/>
              </a:rPr>
              <a:t>Modello di gestione del TPL decentralizzato</a:t>
            </a:r>
          </a:p>
          <a:p>
            <a:endParaRPr lang="it-IT" sz="20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it-IT" sz="20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it-IT" sz="20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it-IT" sz="20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it-IT" sz="2000" dirty="0"/>
          </a:p>
          <a:p>
            <a:endParaRPr lang="it-IT" sz="20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000" dirty="0">
              <a:solidFill>
                <a:prstClr val="black"/>
              </a:solidFill>
              <a:latin typeface="Franklin Gothic Medium Cond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8" name="Immagine 7" descr="Immagine che contiene bicicletta, persona, esterni, fotografia&#10;&#10;Descrizione generata automaticamente">
            <a:extLst>
              <a:ext uri="{FF2B5EF4-FFF2-40B4-BE49-F238E27FC236}">
                <a16:creationId xmlns:a16="http://schemas.microsoft.com/office/drawing/2014/main" id="{4E0173A7-B216-41D0-93D2-635B1536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01" y="4025718"/>
            <a:ext cx="2748080" cy="2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44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1F33BA2F-789E-4298-9E35-F0F3417CC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151577"/>
              </p:ext>
            </p:extLst>
          </p:nvPr>
        </p:nvGraphicFramePr>
        <p:xfrm>
          <a:off x="4759325" y="12853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55F10B5F-7636-4731-89D2-4F7A60144728}"/>
              </a:ext>
            </a:extLst>
          </p:cNvPr>
          <p:cNvSpPr/>
          <p:nvPr/>
        </p:nvSpPr>
        <p:spPr>
          <a:xfrm>
            <a:off x="6961366" y="4391062"/>
            <a:ext cx="17331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dirty="0"/>
              <a:t>Riduzione della </a:t>
            </a:r>
          </a:p>
          <a:p>
            <a:pPr lvl="0" algn="ctr"/>
            <a:r>
              <a:rPr lang="it-IT" dirty="0"/>
              <a:t>Popolazione e </a:t>
            </a:r>
          </a:p>
          <a:p>
            <a:pPr lvl="0" algn="ctr"/>
            <a:r>
              <a:rPr lang="it-IT" dirty="0"/>
              <a:t>delle imprese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AECA1B92-0B89-45B7-ACF5-CDE24D01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Sfide per i territori marginali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5652060-9C5B-4FA3-B3C2-C0974CF810E9}"/>
              </a:ext>
            </a:extLst>
          </p:cNvPr>
          <p:cNvSpPr/>
          <p:nvPr/>
        </p:nvSpPr>
        <p:spPr>
          <a:xfrm>
            <a:off x="871000" y="2366345"/>
            <a:ext cx="45434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In Europa il </a:t>
            </a:r>
            <a:r>
              <a:rPr lang="it-IT" sz="2000" dirty="0">
                <a:latin typeface="Franklin Gothic Medium" panose="020B0603020102020204" pitchFamily="34" charset="0"/>
              </a:rPr>
              <a:t>13% della popolazione </a:t>
            </a:r>
            <a:r>
              <a:rPr lang="it-IT" sz="2000" dirty="0"/>
              <a:t>(68 milioni di persone) vive in aree montane e il </a:t>
            </a:r>
            <a:r>
              <a:rPr lang="it-IT" sz="2000" dirty="0">
                <a:latin typeface="Franklin Gothic Medium" panose="020B0603020102020204" pitchFamily="34" charset="0"/>
              </a:rPr>
              <a:t>26% </a:t>
            </a:r>
            <a:r>
              <a:rPr lang="it-IT" sz="2000" dirty="0"/>
              <a:t>in aree </a:t>
            </a:r>
            <a:r>
              <a:rPr lang="it-IT" sz="2000" dirty="0" err="1"/>
              <a:t>pre</a:t>
            </a:r>
            <a:r>
              <a:rPr lang="it-IT" sz="2000" dirty="0"/>
              <a:t>-montane e a circa </a:t>
            </a:r>
            <a:r>
              <a:rPr lang="it-IT" sz="2000" dirty="0">
                <a:latin typeface="Franklin Gothic Medium" panose="020B0603020102020204" pitchFamily="34" charset="0"/>
              </a:rPr>
              <a:t>45 minuti dal città</a:t>
            </a:r>
            <a:r>
              <a:rPr lang="it-IT" sz="2000" dirty="0"/>
              <a:t>. </a:t>
            </a:r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Solo circa  tra </a:t>
            </a:r>
            <a:r>
              <a:rPr lang="it-IT" sz="2000" dirty="0">
                <a:latin typeface="Franklin Gothic Medium" panose="020B0603020102020204" pitchFamily="34" charset="0"/>
              </a:rPr>
              <a:t>il 9 – 16% ha accesso al TPL </a:t>
            </a:r>
            <a:r>
              <a:rPr lang="it-IT" sz="2000" dirty="0"/>
              <a:t>a meno di 1 Km da casa</a:t>
            </a:r>
          </a:p>
          <a:p>
            <a:pPr algn="just"/>
            <a:endParaRPr lang="it-IT" sz="2000" dirty="0"/>
          </a:p>
        </p:txBody>
      </p:sp>
      <p:grpSp>
        <p:nvGrpSpPr>
          <p:cNvPr id="13" name="Groep 4">
            <a:extLst>
              <a:ext uri="{FF2B5EF4-FFF2-40B4-BE49-F238E27FC236}">
                <a16:creationId xmlns:a16="http://schemas.microsoft.com/office/drawing/2014/main" id="{78347796-3237-4C7C-B1DA-2163AD25BB0C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F4350FA-72A4-434C-BAE9-473BC1039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815CCC3-80D3-4347-9066-5D8EE89C5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561046F-8055-4641-8FFE-7EE893C38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B0FA978-D904-4A56-88B2-8DB6EE09B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0D502A9-7006-44CE-A7C0-E35618043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357C0D60-E442-41AC-906A-81890A329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CE04E98-9C57-4AAA-8C82-303D7E20C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298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6642A12D-7505-47F7-9114-24523605532D}"/>
              </a:ext>
            </a:extLst>
          </p:cNvPr>
          <p:cNvCxnSpPr>
            <a:cxnSpLocks/>
          </p:cNvCxnSpPr>
          <p:nvPr/>
        </p:nvCxnSpPr>
        <p:spPr>
          <a:xfrm flipV="1">
            <a:off x="8518129" y="1385714"/>
            <a:ext cx="0" cy="48949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E4517F93-8304-47AB-BF1B-FBF63E4977F8}"/>
              </a:ext>
            </a:extLst>
          </p:cNvPr>
          <p:cNvCxnSpPr>
            <a:cxnSpLocks/>
          </p:cNvCxnSpPr>
          <p:nvPr/>
        </p:nvCxnSpPr>
        <p:spPr>
          <a:xfrm flipV="1">
            <a:off x="3947202" y="1385714"/>
            <a:ext cx="0" cy="48949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506DDA63-C102-445D-9562-44C7F94B12C3}"/>
              </a:ext>
            </a:extLst>
          </p:cNvPr>
          <p:cNvCxnSpPr>
            <a:cxnSpLocks/>
          </p:cNvCxnSpPr>
          <p:nvPr/>
        </p:nvCxnSpPr>
        <p:spPr>
          <a:xfrm flipV="1">
            <a:off x="11511704" y="1385714"/>
            <a:ext cx="0" cy="479339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C80EAEE2-FD28-43BA-87C6-FB462EC5D063}"/>
              </a:ext>
            </a:extLst>
          </p:cNvPr>
          <p:cNvCxnSpPr>
            <a:cxnSpLocks/>
          </p:cNvCxnSpPr>
          <p:nvPr/>
        </p:nvCxnSpPr>
        <p:spPr>
          <a:xfrm flipV="1">
            <a:off x="623227" y="1385714"/>
            <a:ext cx="0" cy="485222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e 4">
            <a:extLst>
              <a:ext uri="{FF2B5EF4-FFF2-40B4-BE49-F238E27FC236}">
                <a16:creationId xmlns:a16="http://schemas.microsoft.com/office/drawing/2014/main" id="{CD1873D6-05E7-44F9-ADDC-645A70B89FA5}"/>
              </a:ext>
            </a:extLst>
          </p:cNvPr>
          <p:cNvSpPr/>
          <p:nvPr/>
        </p:nvSpPr>
        <p:spPr>
          <a:xfrm>
            <a:off x="83216" y="518732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Origine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88F3A1C-8A34-4987-9E7C-6ACE88A5705A}"/>
              </a:ext>
            </a:extLst>
          </p:cNvPr>
          <p:cNvCxnSpPr>
            <a:cxnSpLocks/>
          </p:cNvCxnSpPr>
          <p:nvPr/>
        </p:nvCxnSpPr>
        <p:spPr>
          <a:xfrm>
            <a:off x="1382970" y="6280707"/>
            <a:ext cx="1693821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671D0D98-0D6D-4509-A85C-809FB7FF0539}"/>
              </a:ext>
            </a:extLst>
          </p:cNvPr>
          <p:cNvSpPr/>
          <p:nvPr/>
        </p:nvSpPr>
        <p:spPr>
          <a:xfrm>
            <a:off x="3076791" y="518732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Stazione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BA940CD-797D-482B-96DF-65A63BC01C45}"/>
              </a:ext>
            </a:extLst>
          </p:cNvPr>
          <p:cNvCxnSpPr>
            <a:cxnSpLocks/>
          </p:cNvCxnSpPr>
          <p:nvPr/>
        </p:nvCxnSpPr>
        <p:spPr>
          <a:xfrm>
            <a:off x="4497195" y="6280707"/>
            <a:ext cx="3310732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7297C849-118D-4548-BC6F-5CD8BE966B73}"/>
              </a:ext>
            </a:extLst>
          </p:cNvPr>
          <p:cNvSpPr/>
          <p:nvPr/>
        </p:nvSpPr>
        <p:spPr>
          <a:xfrm>
            <a:off x="7807927" y="519367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Stazione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25ED0F4-937A-4CA6-9242-EFDB66C8BECD}"/>
              </a:ext>
            </a:extLst>
          </p:cNvPr>
          <p:cNvCxnSpPr>
            <a:cxnSpLocks/>
          </p:cNvCxnSpPr>
          <p:nvPr/>
        </p:nvCxnSpPr>
        <p:spPr>
          <a:xfrm>
            <a:off x="9133081" y="6280707"/>
            <a:ext cx="1668421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8376F689-408A-45C7-B93C-7CCC8AA403DB}"/>
              </a:ext>
            </a:extLst>
          </p:cNvPr>
          <p:cNvSpPr/>
          <p:nvPr/>
        </p:nvSpPr>
        <p:spPr>
          <a:xfrm>
            <a:off x="10801502" y="519367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Destinazione</a:t>
            </a:r>
          </a:p>
        </p:txBody>
      </p: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3265201C-2541-481C-B43A-7A1EFC47226C}"/>
              </a:ext>
            </a:extLst>
          </p:cNvPr>
          <p:cNvCxnSpPr>
            <a:stCxn id="5" idx="0"/>
            <a:endCxn id="8" idx="0"/>
          </p:cNvCxnSpPr>
          <p:nvPr/>
        </p:nvCxnSpPr>
        <p:spPr>
          <a:xfrm rot="5400000" flipH="1" flipV="1">
            <a:off x="2290205" y="3690540"/>
            <a:ext cx="12700" cy="2993575"/>
          </a:xfrm>
          <a:prstGeom prst="bentConnector3">
            <a:avLst>
              <a:gd name="adj1" fmla="val 3300000"/>
            </a:avLst>
          </a:prstGeom>
          <a:ln w="38100">
            <a:solidFill>
              <a:srgbClr val="009BC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B66968EE-7384-47DF-A77D-60D1246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9107" y="4758700"/>
            <a:ext cx="1420405" cy="1420405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765C6DC9-8B4D-47DC-A970-09334FB43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887630" y="5538049"/>
            <a:ext cx="646803" cy="628063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FB3C63AF-7A2A-4234-B8C8-70B3B265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625041" y="5527127"/>
            <a:ext cx="646803" cy="62806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13E0A52-7E08-4B58-8C92-2F1EAE50B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0" t="13672" b="23133"/>
          <a:stretch/>
        </p:blipFill>
        <p:spPr>
          <a:xfrm>
            <a:off x="3107916" y="6168183"/>
            <a:ext cx="704798" cy="67148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301E4120-DDD7-4E8C-9D4A-04D84206C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0" t="13672" b="23133"/>
          <a:stretch/>
        </p:blipFill>
        <p:spPr>
          <a:xfrm>
            <a:off x="8518129" y="6168182"/>
            <a:ext cx="704798" cy="67148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4951651A-A618-4499-A092-02E559014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030" y="4173167"/>
            <a:ext cx="997160" cy="997160"/>
          </a:xfrm>
          <a:prstGeom prst="rect">
            <a:avLst/>
          </a:prstGeom>
        </p:spPr>
      </p:pic>
      <p:pic>
        <p:nvPicPr>
          <p:cNvPr id="35" name="Elemento grafico 34" descr="Casa">
            <a:extLst>
              <a:ext uri="{FF2B5EF4-FFF2-40B4-BE49-F238E27FC236}">
                <a16:creationId xmlns:a16="http://schemas.microsoft.com/office/drawing/2014/main" id="{91CFCA6F-4384-49BB-852F-F57E2CC23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6916">
            <a:off x="1140587" y="4989995"/>
            <a:ext cx="577289" cy="577289"/>
          </a:xfrm>
          <a:prstGeom prst="rect">
            <a:avLst/>
          </a:prstGeom>
        </p:spPr>
      </p:pic>
      <p:pic>
        <p:nvPicPr>
          <p:cNvPr id="36" name="Elemento grafico 35" descr="Edificio">
            <a:extLst>
              <a:ext uri="{FF2B5EF4-FFF2-40B4-BE49-F238E27FC236}">
                <a16:creationId xmlns:a16="http://schemas.microsoft.com/office/drawing/2014/main" id="{FAA622AA-350C-4F67-83C9-53270A27B3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767877">
            <a:off x="10502326" y="4710479"/>
            <a:ext cx="704797" cy="70479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235B1DBC-AF26-4F30-AB35-5B915D1CBC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0" t="13672" b="23133"/>
          <a:stretch/>
        </p:blipFill>
        <p:spPr>
          <a:xfrm>
            <a:off x="10915650" y="6186519"/>
            <a:ext cx="704798" cy="671481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77E952DE-E4DB-4089-99E0-920B69573036}"/>
              </a:ext>
            </a:extLst>
          </p:cNvPr>
          <p:cNvSpPr/>
          <p:nvPr/>
        </p:nvSpPr>
        <p:spPr>
          <a:xfrm>
            <a:off x="874121" y="1119089"/>
            <a:ext cx="10550376" cy="266625"/>
          </a:xfrm>
          <a:prstGeom prst="rect">
            <a:avLst/>
          </a:prstGeom>
          <a:solidFill>
            <a:schemeClr val="bg1"/>
          </a:solidFill>
          <a:ln w="38100"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Ente Regionale / Provinciale di coordinamento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2B2641C9-F7E4-420F-B9C7-CCE14365616D}"/>
              </a:ext>
            </a:extLst>
          </p:cNvPr>
          <p:cNvSpPr/>
          <p:nvPr/>
        </p:nvSpPr>
        <p:spPr>
          <a:xfrm>
            <a:off x="3812714" y="2180914"/>
            <a:ext cx="4873316" cy="266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Gestore della rete ferroviaria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FABFC906-57E8-4524-AF66-C65B26832276}"/>
              </a:ext>
            </a:extLst>
          </p:cNvPr>
          <p:cNvSpPr/>
          <p:nvPr/>
        </p:nvSpPr>
        <p:spPr>
          <a:xfrm>
            <a:off x="3947202" y="2700754"/>
            <a:ext cx="4570927" cy="266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Società di trasporto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66E53D23-533A-4FA7-AD78-DADA9E92BB5E}"/>
              </a:ext>
            </a:extLst>
          </p:cNvPr>
          <p:cNvSpPr/>
          <p:nvPr/>
        </p:nvSpPr>
        <p:spPr>
          <a:xfrm>
            <a:off x="2174233" y="1661074"/>
            <a:ext cx="8097600" cy="266625"/>
          </a:xfrm>
          <a:prstGeom prst="rect">
            <a:avLst/>
          </a:prstGeom>
          <a:solidFill>
            <a:schemeClr val="bg1"/>
          </a:solidFill>
          <a:ln w="38100"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Agenzia del TPL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DFED9744-C155-4BA2-AAD5-056B21FD2BC9}"/>
              </a:ext>
            </a:extLst>
          </p:cNvPr>
          <p:cNvSpPr/>
          <p:nvPr/>
        </p:nvSpPr>
        <p:spPr>
          <a:xfrm>
            <a:off x="838300" y="2700754"/>
            <a:ext cx="2887090" cy="266625"/>
          </a:xfrm>
          <a:prstGeom prst="rect">
            <a:avLst/>
          </a:prstGeom>
          <a:solidFill>
            <a:schemeClr val="bg1"/>
          </a:solidFill>
          <a:ln w="38100"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Amministrazione locale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5AE8E5A9-949B-4483-868E-9CDDD6940D9A}"/>
              </a:ext>
            </a:extLst>
          </p:cNvPr>
          <p:cNvSpPr/>
          <p:nvPr/>
        </p:nvSpPr>
        <p:spPr>
          <a:xfrm>
            <a:off x="8660002" y="2700754"/>
            <a:ext cx="2677293" cy="266625"/>
          </a:xfrm>
          <a:prstGeom prst="rect">
            <a:avLst/>
          </a:prstGeom>
          <a:solidFill>
            <a:schemeClr val="bg1"/>
          </a:solidFill>
          <a:ln w="38100"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Amministrazione locale</a:t>
            </a:r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F04A9A27-3FEE-4A33-A2CF-C5543CB833C6}"/>
              </a:ext>
            </a:extLst>
          </p:cNvPr>
          <p:cNvSpPr/>
          <p:nvPr/>
        </p:nvSpPr>
        <p:spPr>
          <a:xfrm>
            <a:off x="243840" y="3134591"/>
            <a:ext cx="1930393" cy="49506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Imprenditori</a:t>
            </a:r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13EFAD11-3A94-4AE4-B061-50BB73421E06}"/>
              </a:ext>
            </a:extLst>
          </p:cNvPr>
          <p:cNvSpPr/>
          <p:nvPr/>
        </p:nvSpPr>
        <p:spPr>
          <a:xfrm>
            <a:off x="1831377" y="3492903"/>
            <a:ext cx="1930393" cy="495062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Associazioni </a:t>
            </a:r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8129F625-725B-4143-A7DB-3DAE4DFA4233}"/>
              </a:ext>
            </a:extLst>
          </p:cNvPr>
          <p:cNvSpPr/>
          <p:nvPr/>
        </p:nvSpPr>
        <p:spPr>
          <a:xfrm>
            <a:off x="155979" y="3811038"/>
            <a:ext cx="1930393" cy="49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Residenti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6B9061A0-5470-4D01-8871-7CD80285CAD6}"/>
              </a:ext>
            </a:extLst>
          </p:cNvPr>
          <p:cNvSpPr/>
          <p:nvPr/>
        </p:nvSpPr>
        <p:spPr>
          <a:xfrm>
            <a:off x="8509141" y="3313374"/>
            <a:ext cx="1930393" cy="495062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Imprenditori</a:t>
            </a: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583B857B-12B4-4799-A09E-E043652530EA}"/>
              </a:ext>
            </a:extLst>
          </p:cNvPr>
          <p:cNvSpPr/>
          <p:nvPr/>
        </p:nvSpPr>
        <p:spPr>
          <a:xfrm>
            <a:off x="10096678" y="3671685"/>
            <a:ext cx="1930393" cy="5752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Datore di lavoro 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1E61D2FF-E09C-445C-94F3-3C601B131EF0}"/>
              </a:ext>
            </a:extLst>
          </p:cNvPr>
          <p:cNvSpPr/>
          <p:nvPr/>
        </p:nvSpPr>
        <p:spPr>
          <a:xfrm>
            <a:off x="8421280" y="3989821"/>
            <a:ext cx="1930393" cy="495062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Associazioni</a:t>
            </a: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E5BF78A6-95FC-4E6C-888E-12B8389737D4}"/>
              </a:ext>
            </a:extLst>
          </p:cNvPr>
          <p:cNvSpPr/>
          <p:nvPr/>
        </p:nvSpPr>
        <p:spPr>
          <a:xfrm>
            <a:off x="3644812" y="158538"/>
            <a:ext cx="2587853" cy="3411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Influenza medio-bassa</a:t>
            </a: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9DEB0FC6-A342-4908-BFEC-55CA7AF7938D}"/>
              </a:ext>
            </a:extLst>
          </p:cNvPr>
          <p:cNvSpPr/>
          <p:nvPr/>
        </p:nvSpPr>
        <p:spPr>
          <a:xfrm>
            <a:off x="6514000" y="128596"/>
            <a:ext cx="2587853" cy="34118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Influenza alta</a:t>
            </a: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5340BE49-8D86-4770-83CA-0A60B41A098B}"/>
              </a:ext>
            </a:extLst>
          </p:cNvPr>
          <p:cNvSpPr/>
          <p:nvPr/>
        </p:nvSpPr>
        <p:spPr>
          <a:xfrm>
            <a:off x="623227" y="158538"/>
            <a:ext cx="276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Cooperazione tra stakeholders</a:t>
            </a:r>
          </a:p>
        </p:txBody>
      </p:sp>
    </p:spTree>
    <p:extLst>
      <p:ext uri="{BB962C8B-B14F-4D97-AF65-F5344CB8AC3E}">
        <p14:creationId xmlns:p14="http://schemas.microsoft.com/office/powerpoint/2010/main" val="2932201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9D99290-5A20-4E84-A5DA-0CFCF348C4C6}"/>
              </a:ext>
            </a:extLst>
          </p:cNvPr>
          <p:cNvCxnSpPr>
            <a:cxnSpLocks/>
          </p:cNvCxnSpPr>
          <p:nvPr/>
        </p:nvCxnSpPr>
        <p:spPr>
          <a:xfrm flipV="1">
            <a:off x="8518129" y="1385714"/>
            <a:ext cx="0" cy="48949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6190467-1075-4418-B92D-D4FBD7257E47}"/>
              </a:ext>
            </a:extLst>
          </p:cNvPr>
          <p:cNvCxnSpPr>
            <a:cxnSpLocks/>
          </p:cNvCxnSpPr>
          <p:nvPr/>
        </p:nvCxnSpPr>
        <p:spPr>
          <a:xfrm flipV="1">
            <a:off x="3947202" y="1385714"/>
            <a:ext cx="0" cy="48949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A7A3CE9-A62A-4C37-862C-B7EE8BADB297}"/>
              </a:ext>
            </a:extLst>
          </p:cNvPr>
          <p:cNvCxnSpPr>
            <a:cxnSpLocks/>
          </p:cNvCxnSpPr>
          <p:nvPr/>
        </p:nvCxnSpPr>
        <p:spPr>
          <a:xfrm flipV="1">
            <a:off x="11511704" y="1385714"/>
            <a:ext cx="0" cy="479339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025F3A1-9AFC-420D-88BF-50A6D7CC8018}"/>
              </a:ext>
            </a:extLst>
          </p:cNvPr>
          <p:cNvCxnSpPr>
            <a:cxnSpLocks/>
          </p:cNvCxnSpPr>
          <p:nvPr/>
        </p:nvCxnSpPr>
        <p:spPr>
          <a:xfrm flipV="1">
            <a:off x="623227" y="1385714"/>
            <a:ext cx="0" cy="485222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52767781-F342-42B7-98A7-6F6327BFB578}"/>
              </a:ext>
            </a:extLst>
          </p:cNvPr>
          <p:cNvSpPr/>
          <p:nvPr/>
        </p:nvSpPr>
        <p:spPr>
          <a:xfrm>
            <a:off x="83216" y="518732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Origine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2C6A059-2E14-4FAF-96A4-1A989C23B03F}"/>
              </a:ext>
            </a:extLst>
          </p:cNvPr>
          <p:cNvCxnSpPr>
            <a:cxnSpLocks/>
          </p:cNvCxnSpPr>
          <p:nvPr/>
        </p:nvCxnSpPr>
        <p:spPr>
          <a:xfrm>
            <a:off x="1382970" y="6280707"/>
            <a:ext cx="1693821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3C53A2E4-2EFF-447C-AA42-E2CC319CEC18}"/>
              </a:ext>
            </a:extLst>
          </p:cNvPr>
          <p:cNvSpPr/>
          <p:nvPr/>
        </p:nvSpPr>
        <p:spPr>
          <a:xfrm>
            <a:off x="3076791" y="518732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Stazione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1503E67-D9B4-475A-BE1B-E2303A40F2E6}"/>
              </a:ext>
            </a:extLst>
          </p:cNvPr>
          <p:cNvCxnSpPr>
            <a:cxnSpLocks/>
          </p:cNvCxnSpPr>
          <p:nvPr/>
        </p:nvCxnSpPr>
        <p:spPr>
          <a:xfrm>
            <a:off x="4497195" y="6280707"/>
            <a:ext cx="3310732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B17857ED-4006-45A1-9539-53F3AB81A4B9}"/>
              </a:ext>
            </a:extLst>
          </p:cNvPr>
          <p:cNvSpPr/>
          <p:nvPr/>
        </p:nvSpPr>
        <p:spPr>
          <a:xfrm>
            <a:off x="7807927" y="519367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Stazione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21689A1-2F6D-478F-9F6D-7F567446A490}"/>
              </a:ext>
            </a:extLst>
          </p:cNvPr>
          <p:cNvCxnSpPr>
            <a:cxnSpLocks/>
          </p:cNvCxnSpPr>
          <p:nvPr/>
        </p:nvCxnSpPr>
        <p:spPr>
          <a:xfrm>
            <a:off x="9133081" y="6280707"/>
            <a:ext cx="1668421" cy="0"/>
          </a:xfrm>
          <a:prstGeom prst="straightConnector1">
            <a:avLst/>
          </a:prstGeom>
          <a:ln w="57150">
            <a:solidFill>
              <a:srgbClr val="009B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C2D3E005-99AA-4E84-BAAF-35EA21D2CE2F}"/>
              </a:ext>
            </a:extLst>
          </p:cNvPr>
          <p:cNvSpPr/>
          <p:nvPr/>
        </p:nvSpPr>
        <p:spPr>
          <a:xfrm>
            <a:off x="10801502" y="5193677"/>
            <a:ext cx="1420404" cy="14204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Destinazione</a:t>
            </a: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EBAED915-144F-4EAE-9A0D-66107726C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9107" y="4758700"/>
            <a:ext cx="1420405" cy="1420405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83DC9B24-5DF5-4C89-9DA0-11342234F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887630" y="5538049"/>
            <a:ext cx="646803" cy="628063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4DB7CB7C-B716-4710-BBF1-54C50D1A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625041" y="5527127"/>
            <a:ext cx="646803" cy="628063"/>
          </a:xfrm>
          <a:prstGeom prst="rect">
            <a:avLst/>
          </a:prstGeom>
        </p:spPr>
      </p:pic>
      <p:pic>
        <p:nvPicPr>
          <p:cNvPr id="19" name="Elemento grafico 18" descr="Casa">
            <a:extLst>
              <a:ext uri="{FF2B5EF4-FFF2-40B4-BE49-F238E27FC236}">
                <a16:creationId xmlns:a16="http://schemas.microsoft.com/office/drawing/2014/main" id="{6DC9834C-9EDA-4E5C-A256-C3121DC69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6916">
            <a:off x="1140587" y="4989995"/>
            <a:ext cx="577289" cy="577289"/>
          </a:xfrm>
          <a:prstGeom prst="rect">
            <a:avLst/>
          </a:prstGeom>
        </p:spPr>
      </p:pic>
      <p:pic>
        <p:nvPicPr>
          <p:cNvPr id="20" name="Elemento grafico 19" descr="Edificio">
            <a:extLst>
              <a:ext uri="{FF2B5EF4-FFF2-40B4-BE49-F238E27FC236}">
                <a16:creationId xmlns:a16="http://schemas.microsoft.com/office/drawing/2014/main" id="{C78DE0A8-184A-4688-8754-C374897E4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767877">
            <a:off x="10502326" y="4710479"/>
            <a:ext cx="704797" cy="70479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31E8383-230B-4FFE-B5F6-6AA68A3D54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720" t="13672" b="23133"/>
          <a:stretch/>
        </p:blipFill>
        <p:spPr>
          <a:xfrm>
            <a:off x="3107916" y="6168183"/>
            <a:ext cx="704798" cy="67148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942BBCC-4D15-4CBD-AF08-DCCFEDD280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720" t="13672" b="23133"/>
          <a:stretch/>
        </p:blipFill>
        <p:spPr>
          <a:xfrm>
            <a:off x="8518129" y="6168182"/>
            <a:ext cx="704798" cy="67148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40DA7E0-C401-45B1-80F2-5A5A7E9A7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720" t="13672" b="23133"/>
          <a:stretch/>
        </p:blipFill>
        <p:spPr>
          <a:xfrm>
            <a:off x="10915650" y="6186519"/>
            <a:ext cx="704798" cy="671481"/>
          </a:xfrm>
          <a:prstGeom prst="rect">
            <a:avLst/>
          </a:prstGeom>
        </p:spPr>
      </p:pic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2C32BBAE-C5C9-4B99-B92E-793168656CA9}"/>
              </a:ext>
            </a:extLst>
          </p:cNvPr>
          <p:cNvCxnSpPr/>
          <p:nvPr/>
        </p:nvCxnSpPr>
        <p:spPr>
          <a:xfrm rot="5400000" flipH="1" flipV="1">
            <a:off x="2290205" y="3690540"/>
            <a:ext cx="12700" cy="2993575"/>
          </a:xfrm>
          <a:prstGeom prst="bentConnector3">
            <a:avLst>
              <a:gd name="adj1" fmla="val 3300000"/>
            </a:avLst>
          </a:prstGeom>
          <a:ln w="38100">
            <a:solidFill>
              <a:srgbClr val="009BC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372A0CAF-1B4F-4F28-8917-6F7769E352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6030" y="4173167"/>
            <a:ext cx="997160" cy="997160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DA99ED4-57B2-416E-B47E-763641228E92}"/>
              </a:ext>
            </a:extLst>
          </p:cNvPr>
          <p:cNvSpPr/>
          <p:nvPr/>
        </p:nvSpPr>
        <p:spPr>
          <a:xfrm>
            <a:off x="1794766" y="3294075"/>
            <a:ext cx="1154344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Piste ciclabili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A7934A86-7912-4056-BA6B-FAAFD4D49360}"/>
              </a:ext>
            </a:extLst>
          </p:cNvPr>
          <p:cNvSpPr/>
          <p:nvPr/>
        </p:nvSpPr>
        <p:spPr>
          <a:xfrm>
            <a:off x="473670" y="3306296"/>
            <a:ext cx="1221790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Segnaletica direzionale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76A73CF-4115-4827-B311-F5246A776FDA}"/>
              </a:ext>
            </a:extLst>
          </p:cNvPr>
          <p:cNvSpPr/>
          <p:nvPr/>
        </p:nvSpPr>
        <p:spPr>
          <a:xfrm>
            <a:off x="3019206" y="3331697"/>
            <a:ext cx="1324182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Velostazione con bike rental e ciclofficina 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8B984EFA-0C1B-4E75-91F6-55A38C2BDEDE}"/>
              </a:ext>
            </a:extLst>
          </p:cNvPr>
          <p:cNvSpPr/>
          <p:nvPr/>
        </p:nvSpPr>
        <p:spPr>
          <a:xfrm>
            <a:off x="754616" y="2404822"/>
            <a:ext cx="1048903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Fermate bus attrezzate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1D7607D-8199-49EA-9CF6-AB3B24E6CB6D}"/>
              </a:ext>
            </a:extLst>
          </p:cNvPr>
          <p:cNvSpPr/>
          <p:nvPr/>
        </p:nvSpPr>
        <p:spPr>
          <a:xfrm>
            <a:off x="623227" y="15853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Misure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CC096C4D-2FC8-4516-B9C1-0E40B9110697}"/>
              </a:ext>
            </a:extLst>
          </p:cNvPr>
          <p:cNvSpPr/>
          <p:nvPr/>
        </p:nvSpPr>
        <p:spPr>
          <a:xfrm>
            <a:off x="5213800" y="3359152"/>
            <a:ext cx="1910046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Possibilità di trasportare la bicicletta</a:t>
            </a: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E0A9E4AA-EE2E-4896-A4A6-90583A6B8384}"/>
              </a:ext>
            </a:extLst>
          </p:cNvPr>
          <p:cNvSpPr/>
          <p:nvPr/>
        </p:nvSpPr>
        <p:spPr>
          <a:xfrm>
            <a:off x="1994996" y="2430487"/>
            <a:ext cx="1621801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Possibilità di trasportare la bici (pieghevole) sul bus</a:t>
            </a: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B9D71DB0-3CA7-438A-AC8F-0DFE2FA350BC}"/>
              </a:ext>
            </a:extLst>
          </p:cNvPr>
          <p:cNvSpPr/>
          <p:nvPr/>
        </p:nvSpPr>
        <p:spPr>
          <a:xfrm>
            <a:off x="7667362" y="3331697"/>
            <a:ext cx="1324182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Velostazione con bike rental e ciclofficina </a:t>
            </a: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F044D73F-E9A2-4F45-8538-05E4A7B5556F}"/>
              </a:ext>
            </a:extLst>
          </p:cNvPr>
          <p:cNvSpPr/>
          <p:nvPr/>
        </p:nvSpPr>
        <p:spPr>
          <a:xfrm>
            <a:off x="9256650" y="3586079"/>
            <a:ext cx="1154344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Piste ciclabili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6325CA75-1A75-4320-A552-9A5912973FBC}"/>
              </a:ext>
            </a:extLst>
          </p:cNvPr>
          <p:cNvSpPr/>
          <p:nvPr/>
        </p:nvSpPr>
        <p:spPr>
          <a:xfrm>
            <a:off x="9222927" y="2584899"/>
            <a:ext cx="1221790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Segnaletica direzionale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FCB10FE0-3D9E-46EC-B886-20C24351F44E}"/>
              </a:ext>
            </a:extLst>
          </p:cNvPr>
          <p:cNvSpPr/>
          <p:nvPr/>
        </p:nvSpPr>
        <p:spPr>
          <a:xfrm>
            <a:off x="10641894" y="3294074"/>
            <a:ext cx="1154344" cy="804291"/>
          </a:xfrm>
          <a:prstGeom prst="roundRect">
            <a:avLst/>
          </a:prstGeom>
          <a:solidFill>
            <a:srgbClr val="009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Parcheggio custodito docce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9570B408-7E26-4699-86D5-4F5C6189652A}"/>
              </a:ext>
            </a:extLst>
          </p:cNvPr>
          <p:cNvSpPr/>
          <p:nvPr/>
        </p:nvSpPr>
        <p:spPr>
          <a:xfrm>
            <a:off x="657036" y="1804900"/>
            <a:ext cx="973953" cy="483007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Comunicazione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1C1104AB-29F3-4BEA-AEE2-98BFEE1FAE3C}"/>
              </a:ext>
            </a:extLst>
          </p:cNvPr>
          <p:cNvSpPr/>
          <p:nvPr/>
        </p:nvSpPr>
        <p:spPr>
          <a:xfrm>
            <a:off x="1789585" y="1804900"/>
            <a:ext cx="993605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Incentivi</a:t>
            </a: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84D7F633-4D88-4E54-B9A8-31E2F47CCBFC}"/>
              </a:ext>
            </a:extLst>
          </p:cNvPr>
          <p:cNvSpPr/>
          <p:nvPr/>
        </p:nvSpPr>
        <p:spPr>
          <a:xfrm>
            <a:off x="2967474" y="1804900"/>
            <a:ext cx="1222154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Infomobilità</a:t>
            </a: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C39780F7-D30C-4652-88FF-23707EB6FBF9}"/>
              </a:ext>
            </a:extLst>
          </p:cNvPr>
          <p:cNvSpPr/>
          <p:nvPr/>
        </p:nvSpPr>
        <p:spPr>
          <a:xfrm>
            <a:off x="3182266" y="1219639"/>
            <a:ext cx="1222154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Tariffazione</a:t>
            </a: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73F1FD42-AB1D-4E38-A63A-84268802A79E}"/>
              </a:ext>
            </a:extLst>
          </p:cNvPr>
          <p:cNvSpPr/>
          <p:nvPr/>
        </p:nvSpPr>
        <p:spPr>
          <a:xfrm>
            <a:off x="374372" y="1227185"/>
            <a:ext cx="1420385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Manutenzione</a:t>
            </a: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2E205E62-26F4-4DCD-A219-F6645ACCBB49}"/>
              </a:ext>
            </a:extLst>
          </p:cNvPr>
          <p:cNvSpPr/>
          <p:nvPr/>
        </p:nvSpPr>
        <p:spPr>
          <a:xfrm>
            <a:off x="5207027" y="2494291"/>
            <a:ext cx="1926492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Regolamentazione dell’accesso</a:t>
            </a: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97E8A5DD-E731-46AB-B908-0A126BF6F3DD}"/>
              </a:ext>
            </a:extLst>
          </p:cNvPr>
          <p:cNvSpPr/>
          <p:nvPr/>
        </p:nvSpPr>
        <p:spPr>
          <a:xfrm>
            <a:off x="10001645" y="1314563"/>
            <a:ext cx="1926492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Premiazione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B3B85EE7-DE49-40D8-947A-FE7884493409}"/>
              </a:ext>
            </a:extLst>
          </p:cNvPr>
          <p:cNvSpPr/>
          <p:nvPr/>
        </p:nvSpPr>
        <p:spPr>
          <a:xfrm>
            <a:off x="8104467" y="1894314"/>
            <a:ext cx="1222154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Infomobilità</a:t>
            </a: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4E2C451C-654A-48C3-B224-0A5F1DE9AEE4}"/>
              </a:ext>
            </a:extLst>
          </p:cNvPr>
          <p:cNvSpPr/>
          <p:nvPr/>
        </p:nvSpPr>
        <p:spPr>
          <a:xfrm>
            <a:off x="7965060" y="1312147"/>
            <a:ext cx="1926492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Manutenzione</a:t>
            </a:r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F4CE0756-2E79-4920-B861-B8FA40B6F8D1}"/>
              </a:ext>
            </a:extLst>
          </p:cNvPr>
          <p:cNvSpPr/>
          <p:nvPr/>
        </p:nvSpPr>
        <p:spPr>
          <a:xfrm>
            <a:off x="9425746" y="1898367"/>
            <a:ext cx="1222154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Tariffazione</a:t>
            </a: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D6BFE890-D2CE-47B2-BB43-FD4C54F9CF98}"/>
              </a:ext>
            </a:extLst>
          </p:cNvPr>
          <p:cNvSpPr/>
          <p:nvPr/>
        </p:nvSpPr>
        <p:spPr>
          <a:xfrm>
            <a:off x="10724483" y="1893431"/>
            <a:ext cx="973953" cy="483007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Comunicazione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4484A9CD-2BDA-46A5-BE5E-0DA9D793DD85}"/>
              </a:ext>
            </a:extLst>
          </p:cNvPr>
          <p:cNvSpPr/>
          <p:nvPr/>
        </p:nvSpPr>
        <p:spPr>
          <a:xfrm>
            <a:off x="1661832" y="93539"/>
            <a:ext cx="1222154" cy="492753"/>
          </a:xfrm>
          <a:prstGeom prst="roundRect">
            <a:avLst/>
          </a:prstGeom>
          <a:solidFill>
            <a:srgbClr val="F04E55"/>
          </a:solidFill>
          <a:ln>
            <a:solidFill>
              <a:srgbClr val="F0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Soft</a:t>
            </a: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E63FE1F5-3C36-4CA1-9280-F7F26E37FCCC}"/>
              </a:ext>
            </a:extLst>
          </p:cNvPr>
          <p:cNvSpPr/>
          <p:nvPr/>
        </p:nvSpPr>
        <p:spPr>
          <a:xfrm>
            <a:off x="3046721" y="105293"/>
            <a:ext cx="1222154" cy="492753"/>
          </a:xfrm>
          <a:prstGeom prst="roundRect">
            <a:avLst/>
          </a:prstGeom>
          <a:solidFill>
            <a:srgbClr val="009B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4243252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E4D8E-6B31-4061-B4BB-753682AD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Costi sociali del traffico motorizzato verso le stazioni ferroviarie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E6C3AC-A1DA-46A7-A2B9-C7340C61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76" y="2008412"/>
            <a:ext cx="6293064" cy="40724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396302-530C-4739-A40F-21FE4FDEB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2" t="16401" r="12889" b="16401"/>
          <a:stretch/>
        </p:blipFill>
        <p:spPr>
          <a:xfrm>
            <a:off x="7113555" y="2370794"/>
            <a:ext cx="4570919" cy="321471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9DCA6B5-30BD-4B4E-A3E5-829FF376BFCB}"/>
              </a:ext>
            </a:extLst>
          </p:cNvPr>
          <p:cNvSpPr/>
          <p:nvPr/>
        </p:nvSpPr>
        <p:spPr>
          <a:xfrm>
            <a:off x="4391230" y="2373187"/>
            <a:ext cx="785092" cy="20022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642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E8F0BBE-EE67-441E-8598-63C6FD2B2F9E}"/>
              </a:ext>
            </a:extLst>
          </p:cNvPr>
          <p:cNvSpPr/>
          <p:nvPr/>
        </p:nvSpPr>
        <p:spPr>
          <a:xfrm>
            <a:off x="5526769" y="3874434"/>
            <a:ext cx="1701800" cy="24225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Sicura e diretta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2D05880-8299-4739-8747-28EA596EC995}"/>
              </a:ext>
            </a:extLst>
          </p:cNvPr>
          <p:cNvSpPr/>
          <p:nvPr/>
        </p:nvSpPr>
        <p:spPr>
          <a:xfrm>
            <a:off x="5526769" y="3198189"/>
            <a:ext cx="1701800" cy="6762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Coerente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8952435-9A24-4424-8DA6-D0F39E619740}"/>
              </a:ext>
            </a:extLst>
          </p:cNvPr>
          <p:cNvSpPr/>
          <p:nvPr/>
        </p:nvSpPr>
        <p:spPr>
          <a:xfrm>
            <a:off x="5526769" y="2687440"/>
            <a:ext cx="1701800" cy="4686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Confortevole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57B8FBC-F5C7-47C0-8280-EE16434C5E1B}"/>
              </a:ext>
            </a:extLst>
          </p:cNvPr>
          <p:cNvSpPr/>
          <p:nvPr/>
        </p:nvSpPr>
        <p:spPr>
          <a:xfrm>
            <a:off x="5526769" y="1933827"/>
            <a:ext cx="1701800" cy="711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Incoraggiare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11FC5F3-1438-4EFF-9AB2-3517E28200B2}"/>
              </a:ext>
            </a:extLst>
          </p:cNvPr>
          <p:cNvSpPr/>
          <p:nvPr/>
        </p:nvSpPr>
        <p:spPr>
          <a:xfrm>
            <a:off x="5526769" y="1479414"/>
            <a:ext cx="1701800" cy="412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Convincere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E880B6-7451-454C-B3E9-159E1037C23D}"/>
              </a:ext>
            </a:extLst>
          </p:cNvPr>
          <p:cNvSpPr/>
          <p:nvPr/>
        </p:nvSpPr>
        <p:spPr>
          <a:xfrm>
            <a:off x="5526769" y="1236565"/>
            <a:ext cx="1701800" cy="2218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Premiare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373E59D-2282-4F5A-9598-9E4686198314}"/>
              </a:ext>
            </a:extLst>
          </p:cNvPr>
          <p:cNvSpPr/>
          <p:nvPr/>
        </p:nvSpPr>
        <p:spPr>
          <a:xfrm>
            <a:off x="7584169" y="5051566"/>
            <a:ext cx="1701800" cy="12453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Sicura e diretta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FAA221-054C-47A9-82A1-DE24814FDCBA}"/>
              </a:ext>
            </a:extLst>
          </p:cNvPr>
          <p:cNvSpPr/>
          <p:nvPr/>
        </p:nvSpPr>
        <p:spPr>
          <a:xfrm>
            <a:off x="7584169" y="3874434"/>
            <a:ext cx="1701800" cy="1125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647653C-ADEF-404B-B8FC-965D6513FD6F}"/>
              </a:ext>
            </a:extLst>
          </p:cNvPr>
          <p:cNvSpPr/>
          <p:nvPr/>
        </p:nvSpPr>
        <p:spPr>
          <a:xfrm>
            <a:off x="7584168" y="3110922"/>
            <a:ext cx="1701800" cy="711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Confortevole e attraente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E6F8E01-143C-4CEF-8ABE-BF43E495AA23}"/>
              </a:ext>
            </a:extLst>
          </p:cNvPr>
          <p:cNvSpPr/>
          <p:nvPr/>
        </p:nvSpPr>
        <p:spPr>
          <a:xfrm>
            <a:off x="7584168" y="2320352"/>
            <a:ext cx="1701800" cy="7386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Incoraggiare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52C6BCF-7741-42AC-958E-460C9600147F}"/>
              </a:ext>
            </a:extLst>
          </p:cNvPr>
          <p:cNvSpPr/>
          <p:nvPr/>
        </p:nvSpPr>
        <p:spPr>
          <a:xfrm>
            <a:off x="7584168" y="1565993"/>
            <a:ext cx="1701800" cy="723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Convincere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FF2AED9-4382-4EB3-BB2F-DFE16A2068AD}"/>
              </a:ext>
            </a:extLst>
          </p:cNvPr>
          <p:cNvSpPr/>
          <p:nvPr/>
        </p:nvSpPr>
        <p:spPr>
          <a:xfrm>
            <a:off x="7584168" y="1236566"/>
            <a:ext cx="1701800" cy="303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Premiare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17F362D-879B-40FE-AAFF-08C76FE33D2C}"/>
              </a:ext>
            </a:extLst>
          </p:cNvPr>
          <p:cNvSpPr/>
          <p:nvPr/>
        </p:nvSpPr>
        <p:spPr>
          <a:xfrm>
            <a:off x="9641568" y="5484997"/>
            <a:ext cx="1701800" cy="8162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Sicura e diretta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BEBABDF-7B2E-4B11-A2F1-CB97D3B9B240}"/>
              </a:ext>
            </a:extLst>
          </p:cNvPr>
          <p:cNvSpPr/>
          <p:nvPr/>
        </p:nvSpPr>
        <p:spPr>
          <a:xfrm>
            <a:off x="9641568" y="4298654"/>
            <a:ext cx="1701800" cy="11251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Coerente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01C9FF-6803-4041-9E6C-B9D102C2328B}"/>
              </a:ext>
            </a:extLst>
          </p:cNvPr>
          <p:cNvSpPr/>
          <p:nvPr/>
        </p:nvSpPr>
        <p:spPr>
          <a:xfrm>
            <a:off x="9641567" y="3110922"/>
            <a:ext cx="1701800" cy="1126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Confortevole e attraente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700247E-AC70-44CF-8DEF-1FFF89FA4574}"/>
              </a:ext>
            </a:extLst>
          </p:cNvPr>
          <p:cNvSpPr/>
          <p:nvPr/>
        </p:nvSpPr>
        <p:spPr>
          <a:xfrm>
            <a:off x="9641567" y="2648128"/>
            <a:ext cx="1701800" cy="4123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Incoraggiare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B663654-F949-4544-A387-0A0326E0EB62}"/>
              </a:ext>
            </a:extLst>
          </p:cNvPr>
          <p:cNvSpPr/>
          <p:nvPr/>
        </p:nvSpPr>
        <p:spPr>
          <a:xfrm>
            <a:off x="9641567" y="2214553"/>
            <a:ext cx="1701800" cy="412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Convincere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08E7C2A-0576-4319-8B71-8BB1F1F7E8AA}"/>
              </a:ext>
            </a:extLst>
          </p:cNvPr>
          <p:cNvSpPr/>
          <p:nvPr/>
        </p:nvSpPr>
        <p:spPr>
          <a:xfrm>
            <a:off x="9641567" y="1236565"/>
            <a:ext cx="1701800" cy="9250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Premiare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F3675DC-E6AB-46D4-B1D0-4F1671B653B1}"/>
              </a:ext>
            </a:extLst>
          </p:cNvPr>
          <p:cNvSpPr/>
          <p:nvPr/>
        </p:nvSpPr>
        <p:spPr>
          <a:xfrm>
            <a:off x="9641567" y="6488668"/>
            <a:ext cx="170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LUNGO PERIODO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DE89F83-5807-4AF4-823F-CB6E0819D6A2}"/>
              </a:ext>
            </a:extLst>
          </p:cNvPr>
          <p:cNvSpPr/>
          <p:nvPr/>
        </p:nvSpPr>
        <p:spPr>
          <a:xfrm>
            <a:off x="5526769" y="6488668"/>
            <a:ext cx="170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BREVE PERIODO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9B3786A-A924-457B-A29A-B4FF5730A644}"/>
              </a:ext>
            </a:extLst>
          </p:cNvPr>
          <p:cNvSpPr/>
          <p:nvPr/>
        </p:nvSpPr>
        <p:spPr>
          <a:xfrm>
            <a:off x="7622272" y="6488668"/>
            <a:ext cx="170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MEDIO PERIODO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6FECD55-FFF3-45AD-9BC5-908A364C953B}"/>
              </a:ext>
            </a:extLst>
          </p:cNvPr>
          <p:cNvSpPr/>
          <p:nvPr/>
        </p:nvSpPr>
        <p:spPr>
          <a:xfrm rot="16200000">
            <a:off x="3997104" y="4348779"/>
            <a:ext cx="170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Infrastruttura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6D0AE8E-1754-42D7-81B2-2A3745322001}"/>
              </a:ext>
            </a:extLst>
          </p:cNvPr>
          <p:cNvSpPr/>
          <p:nvPr/>
        </p:nvSpPr>
        <p:spPr>
          <a:xfrm rot="16200000">
            <a:off x="3997104" y="1764299"/>
            <a:ext cx="170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Franklin Gothic Medium Cond"/>
              </a:rPr>
              <a:t>Misure comportamentali</a:t>
            </a:r>
          </a:p>
        </p:txBody>
      </p:sp>
      <p:sp>
        <p:nvSpPr>
          <p:cNvPr id="29" name="Freccia a pentagono 28">
            <a:extLst>
              <a:ext uri="{FF2B5EF4-FFF2-40B4-BE49-F238E27FC236}">
                <a16:creationId xmlns:a16="http://schemas.microsoft.com/office/drawing/2014/main" id="{FE268434-4143-4053-9B70-778B6DA2C5FC}"/>
              </a:ext>
            </a:extLst>
          </p:cNvPr>
          <p:cNvSpPr/>
          <p:nvPr/>
        </p:nvSpPr>
        <p:spPr>
          <a:xfrm>
            <a:off x="5526768" y="244809"/>
            <a:ext cx="1701800" cy="800047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Rendere la scelta della bici possibile</a:t>
            </a:r>
          </a:p>
        </p:txBody>
      </p:sp>
      <p:sp>
        <p:nvSpPr>
          <p:cNvPr id="30" name="Freccia a pentagono 29">
            <a:extLst>
              <a:ext uri="{FF2B5EF4-FFF2-40B4-BE49-F238E27FC236}">
                <a16:creationId xmlns:a16="http://schemas.microsoft.com/office/drawing/2014/main" id="{0424239A-B891-4174-815A-722289B94BA5}"/>
              </a:ext>
            </a:extLst>
          </p:cNvPr>
          <p:cNvSpPr/>
          <p:nvPr/>
        </p:nvSpPr>
        <p:spPr>
          <a:xfrm>
            <a:off x="7622272" y="244809"/>
            <a:ext cx="1701800" cy="800047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Attrarre più utenti</a:t>
            </a:r>
          </a:p>
        </p:txBody>
      </p:sp>
      <p:sp>
        <p:nvSpPr>
          <p:cNvPr id="31" name="Freccia a pentagono 30">
            <a:extLst>
              <a:ext uri="{FF2B5EF4-FFF2-40B4-BE49-F238E27FC236}">
                <a16:creationId xmlns:a16="http://schemas.microsoft.com/office/drawing/2014/main" id="{428616A0-0045-4646-B399-F93D8F627FC5}"/>
              </a:ext>
            </a:extLst>
          </p:cNvPr>
          <p:cNvSpPr/>
          <p:nvPr/>
        </p:nvSpPr>
        <p:spPr>
          <a:xfrm>
            <a:off x="9641567" y="244809"/>
            <a:ext cx="1701800" cy="800047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Fidelizzare l’utente</a:t>
            </a:r>
          </a:p>
        </p:txBody>
      </p:sp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F44FEFEB-7A79-40DB-B8C9-F3E264E2B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833084" y="2819635"/>
            <a:ext cx="1055470" cy="1024890"/>
          </a:xfrm>
          <a:prstGeom prst="rect">
            <a:avLst/>
          </a:prstGeom>
        </p:spPr>
      </p:pic>
      <p:sp>
        <p:nvSpPr>
          <p:cNvPr id="33" name="Titolo 1">
            <a:extLst>
              <a:ext uri="{FF2B5EF4-FFF2-40B4-BE49-F238E27FC236}">
                <a16:creationId xmlns:a16="http://schemas.microsoft.com/office/drawing/2014/main" id="{3535CF79-D766-4999-ACCE-5FB79F40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66029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Strategie di </a:t>
            </a:r>
            <a:br>
              <a:rPr lang="it-IT" dirty="0"/>
            </a:br>
            <a:r>
              <a:rPr lang="it-IT" dirty="0"/>
              <a:t>breve-medio-lungo</a:t>
            </a:r>
            <a:br>
              <a:rPr lang="it-IT" dirty="0"/>
            </a:br>
            <a:r>
              <a:rPr lang="it-IT" dirty="0"/>
              <a:t>termine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9FECD3F-8EFD-4590-A442-E98D5423C7C0}"/>
              </a:ext>
            </a:extLst>
          </p:cNvPr>
          <p:cNvSpPr/>
          <p:nvPr/>
        </p:nvSpPr>
        <p:spPr>
          <a:xfrm>
            <a:off x="685778" y="3188885"/>
            <a:ext cx="1759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Medium Cond"/>
              </a:rPr>
              <a:t>Esempio: ciclabilità</a:t>
            </a:r>
          </a:p>
        </p:txBody>
      </p:sp>
    </p:spTree>
    <p:extLst>
      <p:ext uri="{BB962C8B-B14F-4D97-AF65-F5344CB8AC3E}">
        <p14:creationId xmlns:p14="http://schemas.microsoft.com/office/powerpoint/2010/main" val="64344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D2D68-1E6A-4080-B356-DB9FFFD6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2300" cy="1325563"/>
          </a:xfrm>
        </p:spPr>
        <p:txBody>
          <a:bodyPr/>
          <a:lstStyle/>
          <a:p>
            <a:r>
              <a:rPr lang="it-IT" dirty="0"/>
              <a:t>Output principali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08E2F26-1295-4756-B06A-7B8696E5D70B}"/>
              </a:ext>
            </a:extLst>
          </p:cNvPr>
          <p:cNvSpPr txBox="1">
            <a:spLocks/>
          </p:cNvSpPr>
          <p:nvPr/>
        </p:nvSpPr>
        <p:spPr>
          <a:xfrm>
            <a:off x="1093179" y="1559719"/>
            <a:ext cx="5002821" cy="444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460+ </a:t>
            </a:r>
            <a:r>
              <a:rPr lang="it-IT" sz="2400" dirty="0"/>
              <a:t>progetti conclusi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400</a:t>
            </a:r>
            <a:r>
              <a:rPr lang="it-IT" sz="2400" dirty="0"/>
              <a:t> misure in fase di implementazione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17.000</a:t>
            </a:r>
            <a:r>
              <a:rPr lang="it-IT" sz="2400" dirty="0"/>
              <a:t> nuovi spazi per biciclette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5 </a:t>
            </a:r>
            <a:r>
              <a:rPr lang="it-IT" sz="2400" dirty="0"/>
              <a:t>Hub-multimodali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0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1C0BCCE-D0D6-4332-8EAD-F172D987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031" y="1901825"/>
            <a:ext cx="5000625" cy="4105275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0138C92D-9903-47B8-9FE0-C91C3F90A37A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8CD8EE-0184-4F5A-A027-DC8DB0F00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11C38A-8EF4-4252-9B89-923E72A0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FCF834B-1F2C-43B3-85FB-3CB858E2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383E04-9B1A-4D8E-A658-948C0A87B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1A0F657-4481-4F84-B0CE-6389D7333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00DFEB8-B455-4EA1-9314-2FE53E7B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525DB95-3DBD-4F42-B161-27C50E350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086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4">
            <a:extLst>
              <a:ext uri="{FF2B5EF4-FFF2-40B4-BE49-F238E27FC236}">
                <a16:creationId xmlns:a16="http://schemas.microsoft.com/office/drawing/2014/main" id="{F0A00202-6823-4A49-BA5E-D37DC4AB0550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7146250-7EA4-4629-B7F5-52AF677FC4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E089578-7FC5-4AB9-BDF9-FBB1BFA31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858B449-3362-49D7-A0F6-440DC25BB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A3A3DB77-E616-4486-B061-F7D115DCF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1A27BF6-D27C-4791-BA60-E8E67DC9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2E93AEA-89CA-4955-9E20-69DE44549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1CF6FC2-359B-4CD6-8CF1-19AA76D01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5BF80BEE-A975-497E-9C88-C38C02F76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843" y="1168400"/>
            <a:ext cx="7177412" cy="4312884"/>
          </a:xfrm>
          <a:prstGeom prst="rect">
            <a:avLst/>
          </a:prstGeom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A0F7BFA4-A308-41EB-94AF-DB5D235E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Effetti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8B60E54-EC1E-4A06-93E2-1BE26E1A8E83}"/>
              </a:ext>
            </a:extLst>
          </p:cNvPr>
          <p:cNvSpPr/>
          <p:nvPr/>
        </p:nvSpPr>
        <p:spPr>
          <a:xfrm>
            <a:off x="720786" y="2540012"/>
            <a:ext cx="29956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+mj-lt"/>
              </a:rPr>
              <a:t>-19% congestione </a:t>
            </a:r>
          </a:p>
          <a:p>
            <a:pPr algn="ctr"/>
            <a:endParaRPr lang="it-IT" sz="3200" dirty="0">
              <a:latin typeface="+mj-lt"/>
            </a:endParaRPr>
          </a:p>
          <a:p>
            <a:pPr algn="ctr"/>
            <a:r>
              <a:rPr lang="it-IT" sz="2400" dirty="0"/>
              <a:t>durante le ore di punta  (=48.000 ore di traffico in meno all’anno) </a:t>
            </a:r>
          </a:p>
        </p:txBody>
      </p:sp>
    </p:spTree>
    <p:extLst>
      <p:ext uri="{BB962C8B-B14F-4D97-AF65-F5344CB8AC3E}">
        <p14:creationId xmlns:p14="http://schemas.microsoft.com/office/powerpoint/2010/main" val="1882435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38BC774-DC4F-46A7-84D1-4454D0E8F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08"/>
          <a:stretch/>
        </p:blipFill>
        <p:spPr>
          <a:xfrm>
            <a:off x="5135336" y="1872343"/>
            <a:ext cx="6610350" cy="398882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D4F52536-62BB-40EC-B0C6-44C4FB93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dirty="0"/>
              <a:t>Cosa ha contribuito di più alla riduzione del traffico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ECDB709-075F-41CA-A7F2-0C4BB154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690688"/>
            <a:ext cx="5054600" cy="44473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E718C9C3-4AB6-4E76-9B96-2456A713759D}"/>
              </a:ext>
            </a:extLst>
          </p:cNvPr>
          <p:cNvSpPr txBox="1">
            <a:spLocks/>
          </p:cNvSpPr>
          <p:nvPr/>
        </p:nvSpPr>
        <p:spPr>
          <a:xfrm>
            <a:off x="838200" y="1872343"/>
            <a:ext cx="5002821" cy="444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+mj-lt"/>
              </a:rPr>
              <a:t>33% </a:t>
            </a:r>
            <a:r>
              <a:rPr lang="it-IT" sz="2400" dirty="0"/>
              <a:t>diversione auto </a:t>
            </a:r>
            <a:r>
              <a:rPr lang="it-IT" sz="2400" dirty="0">
                <a:sym typeface="Wingdings" panose="05000000000000000000" pitchFamily="2" charset="2"/>
              </a:rPr>
              <a:t> bici</a:t>
            </a: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26% </a:t>
            </a:r>
            <a:r>
              <a:rPr lang="it-IT" sz="2400" dirty="0">
                <a:solidFill>
                  <a:prstClr val="black"/>
                </a:solidFill>
              </a:rPr>
              <a:t>lavoro flessibile (telelavoro)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13% </a:t>
            </a:r>
            <a:r>
              <a:rPr lang="it-IT" sz="2400" dirty="0">
                <a:solidFill>
                  <a:prstClr val="black"/>
                </a:solidFill>
              </a:rPr>
              <a:t>diversione </a:t>
            </a:r>
            <a:r>
              <a:rPr lang="it-IT" sz="2400" dirty="0" err="1">
                <a:solidFill>
                  <a:prstClr val="black"/>
                </a:solidFill>
              </a:rPr>
              <a:t>auto</a:t>
            </a:r>
            <a:r>
              <a:rPr lang="it-IT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TPL</a:t>
            </a:r>
            <a:endParaRPr lang="it-IT" sz="24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>
                <a:solidFill>
                  <a:prstClr val="black"/>
                </a:solidFill>
                <a:latin typeface="Franklin Gothic Medium Cond"/>
              </a:rPr>
              <a:t>8% </a:t>
            </a:r>
            <a:r>
              <a:rPr lang="it-IT" sz="2400" dirty="0">
                <a:solidFill>
                  <a:prstClr val="black"/>
                </a:solidFill>
              </a:rPr>
              <a:t>Smart </a:t>
            </a:r>
            <a:r>
              <a:rPr lang="it-IT" sz="2400" dirty="0" err="1">
                <a:solidFill>
                  <a:prstClr val="black"/>
                </a:solidFill>
              </a:rPr>
              <a:t>Mobility</a:t>
            </a:r>
            <a:endParaRPr lang="it-IT" sz="24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0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79AC00F-8749-481D-ADBE-53C8D788ECA5}"/>
              </a:ext>
            </a:extLst>
          </p:cNvPr>
          <p:cNvSpPr/>
          <p:nvPr/>
        </p:nvSpPr>
        <p:spPr>
          <a:xfrm>
            <a:off x="725714" y="2220686"/>
            <a:ext cx="3831772" cy="624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ep 4">
            <a:extLst>
              <a:ext uri="{FF2B5EF4-FFF2-40B4-BE49-F238E27FC236}">
                <a16:creationId xmlns:a16="http://schemas.microsoft.com/office/drawing/2014/main" id="{5EE0E3DF-7F12-4295-911F-CC2B94E3D642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07239D3-4AF9-4810-9D63-6BFA60CC7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21B9339-4E08-4E10-A40D-1CD8ABAD7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516976B-514E-46C1-9E83-6D378EC7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4DB3C2C9-D1A3-4CCE-9C95-4BC8E037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870001F-0729-481F-9775-EAC9B8EAB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06FEE33-B10B-46A2-B48A-7E161E882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2D83866-4C90-4DE1-8392-E93560642D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429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28DC5-4987-4270-A7E6-44CB7C11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Elementi chiave di successo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84B289-C133-416B-91B5-289D88C0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327"/>
            <a:ext cx="5756333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Mettere</a:t>
            </a:r>
            <a:r>
              <a:rPr lang="en-US" dirty="0"/>
              <a:t> al </a:t>
            </a:r>
            <a:r>
              <a:rPr lang="en-US" dirty="0" err="1"/>
              <a:t>centro</a:t>
            </a:r>
            <a:r>
              <a:rPr lang="en-US" dirty="0"/>
              <a:t> </a:t>
            </a:r>
            <a:r>
              <a:rPr lang="en-US" dirty="0" err="1"/>
              <a:t>l’utente</a:t>
            </a:r>
            <a:r>
              <a:rPr lang="en-US" dirty="0"/>
              <a:t> e le sue </a:t>
            </a:r>
            <a:r>
              <a:rPr lang="en-US" dirty="0" err="1"/>
              <a:t>esigenze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Combinazione</a:t>
            </a:r>
            <a:r>
              <a:rPr lang="en-US" dirty="0"/>
              <a:t> di </a:t>
            </a:r>
            <a:r>
              <a:rPr lang="en-US" dirty="0" err="1"/>
              <a:t>misure</a:t>
            </a:r>
            <a:r>
              <a:rPr lang="en-US" dirty="0"/>
              <a:t> orientate a </a:t>
            </a:r>
            <a:r>
              <a:rPr lang="en-US" dirty="0" err="1"/>
              <a:t>bilanciare</a:t>
            </a:r>
            <a:r>
              <a:rPr lang="en-US" dirty="0"/>
              <a:t> </a:t>
            </a:r>
            <a:r>
              <a:rPr lang="en-US" dirty="0" err="1"/>
              <a:t>domanda</a:t>
            </a:r>
            <a:r>
              <a:rPr lang="en-US" dirty="0"/>
              <a:t> e </a:t>
            </a:r>
            <a:r>
              <a:rPr lang="en-US" dirty="0" err="1"/>
              <a:t>offerta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Cooperazione</a:t>
            </a:r>
            <a:r>
              <a:rPr lang="en-US" dirty="0"/>
              <a:t> </a:t>
            </a:r>
            <a:r>
              <a:rPr lang="en-US" dirty="0" err="1"/>
              <a:t>stretta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stato</a:t>
            </a:r>
            <a:r>
              <a:rPr lang="en-US" dirty="0"/>
              <a:t>, </a:t>
            </a:r>
            <a:r>
              <a:rPr lang="en-US" dirty="0" err="1"/>
              <a:t>regioni</a:t>
            </a:r>
            <a:r>
              <a:rPr lang="en-US" dirty="0"/>
              <a:t>, </a:t>
            </a:r>
            <a:r>
              <a:rPr lang="en-US" dirty="0" err="1"/>
              <a:t>comuni</a:t>
            </a:r>
            <a:r>
              <a:rPr lang="en-US" dirty="0"/>
              <a:t>, </a:t>
            </a:r>
            <a:r>
              <a:rPr lang="en-US" dirty="0" err="1"/>
              <a:t>aziende</a:t>
            </a:r>
            <a:r>
              <a:rPr lang="en-US" dirty="0"/>
              <a:t>, e </a:t>
            </a:r>
            <a:r>
              <a:rPr lang="en-US" dirty="0" err="1"/>
              <a:t>mondo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ricerca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Monitoraggio</a:t>
            </a:r>
            <a:r>
              <a:rPr lang="en-US" dirty="0"/>
              <a:t> e </a:t>
            </a:r>
            <a:r>
              <a:rPr lang="en-US" dirty="0" err="1"/>
              <a:t>raccolta</a:t>
            </a:r>
            <a:r>
              <a:rPr lang="en-US" dirty="0"/>
              <a:t> </a:t>
            </a:r>
            <a:r>
              <a:rPr lang="en-US" dirty="0" err="1"/>
              <a:t>dati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FA3C27-1D90-4F39-B6E7-1DE94467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533" y="1825625"/>
            <a:ext cx="5407638" cy="4056743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CC558D7-53D8-4369-A02E-152AB20B82D9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D30C982-3177-48AA-8DF5-A9B3B9AAF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86428C-C575-4FAD-A4B8-D599C965E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D51B75-3C9E-4035-9F68-F003BA237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2613C-6E13-4327-9412-EC9342961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1950AAD-620D-4DDE-828D-FCFA86E64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D0FAEF-0676-4777-8C18-9E8BC76A9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B6B55F-0EB8-4054-973E-91655916E5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619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2" y="-1867091"/>
            <a:ext cx="15091716" cy="84928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60" y="2078485"/>
            <a:ext cx="3748765" cy="12603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47" y="5432039"/>
            <a:ext cx="6203084" cy="9116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C7E40D-F034-40F2-B514-4F3AE29D96AA}"/>
              </a:ext>
            </a:extLst>
          </p:cNvPr>
          <p:cNvSpPr txBox="1"/>
          <p:nvPr/>
        </p:nvSpPr>
        <p:spPr>
          <a:xfrm>
            <a:off x="1320800" y="2072572"/>
            <a:ext cx="42394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/>
          </a:p>
          <a:p>
            <a:r>
              <a:rPr lang="it-IT" sz="2800" dirty="0"/>
              <a:t>Paolo Ruffino</a:t>
            </a:r>
          </a:p>
          <a:p>
            <a:r>
              <a:rPr lang="it-IT" sz="2800" dirty="0">
                <a:hlinkClick r:id="rId5"/>
              </a:rPr>
              <a:t>P.Ruffino@decisio.nl</a:t>
            </a:r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1029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5E3E6E0-C4E7-4C22-94BE-D008411E2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6" r="3979" b="18023"/>
          <a:stretch/>
        </p:blipFill>
        <p:spPr>
          <a:xfrm>
            <a:off x="771297" y="1964503"/>
            <a:ext cx="4443674" cy="22314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9B76B8-6576-44B9-8FAE-5976B274CB05}"/>
              </a:ext>
            </a:extLst>
          </p:cNvPr>
          <p:cNvSpPr txBox="1"/>
          <p:nvPr/>
        </p:nvSpPr>
        <p:spPr>
          <a:xfrm>
            <a:off x="695325" y="1452991"/>
            <a:ext cx="444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Franklin Gothic Medium Cond" panose="020B0606030402020204" pitchFamily="34" charset="0"/>
              </a:rPr>
              <a:t>Auto-dipendenza</a:t>
            </a:r>
            <a:endParaRPr lang="it-IT" sz="2000" dirty="0">
              <a:latin typeface="Franklin Gothic Book" panose="020B050302010202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1AB63E79-A35C-4C11-9E61-3D9BCB49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Risultato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C1439AB-4BA5-4F7B-A6B1-AEC759A98226}"/>
              </a:ext>
            </a:extLst>
          </p:cNvPr>
          <p:cNvSpPr/>
          <p:nvPr/>
        </p:nvSpPr>
        <p:spPr>
          <a:xfrm>
            <a:off x="6990757" y="2136338"/>
            <a:ext cx="47630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Costi privati </a:t>
            </a:r>
            <a:r>
              <a:rPr lang="it-IT" sz="2000" dirty="0">
                <a:sym typeface="Wingdings" panose="05000000000000000000" pitchFamily="2" charset="2"/>
              </a:rPr>
              <a:t>(tempo, costi monetari)  Equità sociale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Costi sociali </a:t>
            </a:r>
            <a:r>
              <a:rPr lang="it-IT" sz="2000" dirty="0">
                <a:sym typeface="Wingdings" panose="05000000000000000000" pitchFamily="2" charset="2"/>
              </a:rPr>
              <a:t>(congestione – incidenti – inquinamento – sedentarietà)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sym typeface="Wingdings" panose="05000000000000000000" pitchFamily="2" charset="2"/>
              </a:rPr>
              <a:t>Minore </a:t>
            </a: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produttività ed efficienza logistica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it-IT" sz="2000" dirty="0"/>
          </a:p>
        </p:txBody>
      </p:sp>
      <p:grpSp>
        <p:nvGrpSpPr>
          <p:cNvPr id="17" name="Groep 4">
            <a:extLst>
              <a:ext uri="{FF2B5EF4-FFF2-40B4-BE49-F238E27FC236}">
                <a16:creationId xmlns:a16="http://schemas.microsoft.com/office/drawing/2014/main" id="{F7E3FE15-2B5A-4E5F-99DA-2998B9F6BA25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9C0761B-5E64-4E8E-9FAD-A3BCCBF4A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78F6181-EE05-4247-86E5-955F0B1D4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77DD4D-B14F-46B4-BBDB-FC19A99F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34DFCF7D-9CC9-4075-83C5-1CF3246D7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E6F7D31-0109-4486-963B-5DF9E77EC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A94B7A21-3291-4E3D-991F-59C0B7C63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7E0DBD7-CAA4-4260-B059-8B50624A58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F703B79D-4C76-4E88-8EDC-D6ED70C87030}"/>
              </a:ext>
            </a:extLst>
          </p:cNvPr>
          <p:cNvSpPr/>
          <p:nvPr/>
        </p:nvSpPr>
        <p:spPr>
          <a:xfrm>
            <a:off x="486924" y="4262219"/>
            <a:ext cx="5231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Tasso di motorizzazione &gt;600 auto / 1.000 abitanti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73% degli spostamenti per pendolarismo avviene in automobile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Tasso di rinnovamento del parco veicolare e penetrazione di motori a basse emissioni inferiore alla media delle città.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it-IT" sz="1600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A2A2A8B7-B15E-4517-9DC8-FF0028F68880}"/>
              </a:ext>
            </a:extLst>
          </p:cNvPr>
          <p:cNvSpPr/>
          <p:nvPr/>
        </p:nvSpPr>
        <p:spPr>
          <a:xfrm>
            <a:off x="5876925" y="2778554"/>
            <a:ext cx="714375" cy="1117171"/>
          </a:xfrm>
          <a:prstGeom prst="rightArrow">
            <a:avLst/>
          </a:prstGeom>
          <a:solidFill>
            <a:srgbClr val="009BC5"/>
          </a:solidFill>
          <a:ln>
            <a:solidFill>
              <a:srgbClr val="00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56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1AB63E79-A35C-4C11-9E61-3D9BCB49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Risultato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A14445-F48B-4B64-8DE1-B60E4CE77958}"/>
              </a:ext>
            </a:extLst>
          </p:cNvPr>
          <p:cNvSpPr txBox="1"/>
          <p:nvPr/>
        </p:nvSpPr>
        <p:spPr>
          <a:xfrm>
            <a:off x="6429374" y="816698"/>
            <a:ext cx="444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Franklin Gothic Medium Cond" panose="020B0606030402020204" pitchFamily="34" charset="0"/>
              </a:rPr>
              <a:t>Ridotta accessibilità territoriale</a:t>
            </a:r>
          </a:p>
        </p:txBody>
      </p:sp>
      <p:grpSp>
        <p:nvGrpSpPr>
          <p:cNvPr id="17" name="Groep 4">
            <a:extLst>
              <a:ext uri="{FF2B5EF4-FFF2-40B4-BE49-F238E27FC236}">
                <a16:creationId xmlns:a16="http://schemas.microsoft.com/office/drawing/2014/main" id="{F7E3FE15-2B5A-4E5F-99DA-2998B9F6BA25}"/>
              </a:ext>
            </a:extLst>
          </p:cNvPr>
          <p:cNvGrpSpPr>
            <a:grpSpLocks noChangeAspect="1"/>
          </p:cNvGrpSpPr>
          <p:nvPr/>
        </p:nvGrpSpPr>
        <p:grpSpPr>
          <a:xfrm>
            <a:off x="655320" y="6275387"/>
            <a:ext cx="1923128" cy="434975"/>
            <a:chOff x="16633399" y="1376394"/>
            <a:chExt cx="2342606" cy="531516"/>
          </a:xfrm>
          <a:solidFill>
            <a:srgbClr val="F04E55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9C0761B-5E64-4E8E-9FAD-A3BCCBF4A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3399" y="1385658"/>
              <a:ext cx="282549" cy="511251"/>
            </a:xfrm>
            <a:custGeom>
              <a:avLst/>
              <a:gdLst>
                <a:gd name="T0" fmla="*/ 0 w 206"/>
                <a:gd name="T1" fmla="*/ 0 h 371"/>
                <a:gd name="T2" fmla="*/ 77 w 206"/>
                <a:gd name="T3" fmla="*/ 0 h 371"/>
                <a:gd name="T4" fmla="*/ 171 w 206"/>
                <a:gd name="T5" fmla="*/ 36 h 371"/>
                <a:gd name="T6" fmla="*/ 206 w 206"/>
                <a:gd name="T7" fmla="*/ 185 h 371"/>
                <a:gd name="T8" fmla="*/ 171 w 206"/>
                <a:gd name="T9" fmla="*/ 336 h 371"/>
                <a:gd name="T10" fmla="*/ 77 w 206"/>
                <a:gd name="T11" fmla="*/ 371 h 371"/>
                <a:gd name="T12" fmla="*/ 0 w 206"/>
                <a:gd name="T13" fmla="*/ 371 h 371"/>
                <a:gd name="T14" fmla="*/ 0 w 206"/>
                <a:gd name="T15" fmla="*/ 0 h 371"/>
                <a:gd name="T16" fmla="*/ 78 w 206"/>
                <a:gd name="T17" fmla="*/ 317 h 371"/>
                <a:gd name="T18" fmla="*/ 122 w 206"/>
                <a:gd name="T19" fmla="*/ 303 h 371"/>
                <a:gd name="T20" fmla="*/ 142 w 206"/>
                <a:gd name="T21" fmla="*/ 185 h 371"/>
                <a:gd name="T22" fmla="*/ 122 w 206"/>
                <a:gd name="T23" fmla="*/ 68 h 371"/>
                <a:gd name="T24" fmla="*/ 78 w 206"/>
                <a:gd name="T25" fmla="*/ 54 h 371"/>
                <a:gd name="T26" fmla="*/ 63 w 206"/>
                <a:gd name="T27" fmla="*/ 54 h 371"/>
                <a:gd name="T28" fmla="*/ 63 w 206"/>
                <a:gd name="T29" fmla="*/ 317 h 371"/>
                <a:gd name="T30" fmla="*/ 78 w 206"/>
                <a:gd name="T31" fmla="*/ 3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371">
                  <a:moveTo>
                    <a:pt x="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20" y="0"/>
                    <a:pt x="149" y="7"/>
                    <a:pt x="171" y="36"/>
                  </a:cubicBezTo>
                  <a:cubicBezTo>
                    <a:pt x="197" y="69"/>
                    <a:pt x="206" y="117"/>
                    <a:pt x="206" y="185"/>
                  </a:cubicBezTo>
                  <a:cubicBezTo>
                    <a:pt x="206" y="253"/>
                    <a:pt x="197" y="303"/>
                    <a:pt x="171" y="336"/>
                  </a:cubicBezTo>
                  <a:cubicBezTo>
                    <a:pt x="149" y="365"/>
                    <a:pt x="120" y="371"/>
                    <a:pt x="77" y="371"/>
                  </a:cubicBezTo>
                  <a:cubicBezTo>
                    <a:pt x="0" y="371"/>
                    <a:pt x="0" y="371"/>
                    <a:pt x="0" y="371"/>
                  </a:cubicBezTo>
                  <a:lnTo>
                    <a:pt x="0" y="0"/>
                  </a:lnTo>
                  <a:close/>
                  <a:moveTo>
                    <a:pt x="78" y="317"/>
                  </a:moveTo>
                  <a:cubicBezTo>
                    <a:pt x="100" y="317"/>
                    <a:pt x="114" y="314"/>
                    <a:pt x="122" y="303"/>
                  </a:cubicBezTo>
                  <a:cubicBezTo>
                    <a:pt x="137" y="283"/>
                    <a:pt x="142" y="244"/>
                    <a:pt x="142" y="185"/>
                  </a:cubicBezTo>
                  <a:cubicBezTo>
                    <a:pt x="142" y="126"/>
                    <a:pt x="137" y="88"/>
                    <a:pt x="122" y="68"/>
                  </a:cubicBezTo>
                  <a:cubicBezTo>
                    <a:pt x="114" y="56"/>
                    <a:pt x="100" y="54"/>
                    <a:pt x="78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317"/>
                    <a:pt x="63" y="317"/>
                    <a:pt x="63" y="317"/>
                  </a:cubicBezTo>
                  <a:lnTo>
                    <a:pt x="78" y="3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78F6181-EE05-4247-86E5-955F0B1D4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4327" y="1385658"/>
              <a:ext cx="242019" cy="511251"/>
            </a:xfrm>
            <a:custGeom>
              <a:avLst/>
              <a:gdLst>
                <a:gd name="T0" fmla="*/ 0 w 418"/>
                <a:gd name="T1" fmla="*/ 0 h 883"/>
                <a:gd name="T2" fmla="*/ 402 w 418"/>
                <a:gd name="T3" fmla="*/ 0 h 883"/>
                <a:gd name="T4" fmla="*/ 402 w 418"/>
                <a:gd name="T5" fmla="*/ 138 h 883"/>
                <a:gd name="T6" fmla="*/ 146 w 418"/>
                <a:gd name="T7" fmla="*/ 138 h 883"/>
                <a:gd name="T8" fmla="*/ 146 w 418"/>
                <a:gd name="T9" fmla="*/ 360 h 883"/>
                <a:gd name="T10" fmla="*/ 343 w 418"/>
                <a:gd name="T11" fmla="*/ 360 h 883"/>
                <a:gd name="T12" fmla="*/ 343 w 418"/>
                <a:gd name="T13" fmla="*/ 498 h 883"/>
                <a:gd name="T14" fmla="*/ 146 w 418"/>
                <a:gd name="T15" fmla="*/ 498 h 883"/>
                <a:gd name="T16" fmla="*/ 146 w 418"/>
                <a:gd name="T17" fmla="*/ 745 h 883"/>
                <a:gd name="T18" fmla="*/ 418 w 418"/>
                <a:gd name="T19" fmla="*/ 745 h 883"/>
                <a:gd name="T20" fmla="*/ 418 w 418"/>
                <a:gd name="T21" fmla="*/ 883 h 883"/>
                <a:gd name="T22" fmla="*/ 0 w 418"/>
                <a:gd name="T23" fmla="*/ 883 h 883"/>
                <a:gd name="T24" fmla="*/ 0 w 418"/>
                <a:gd name="T2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883">
                  <a:moveTo>
                    <a:pt x="0" y="0"/>
                  </a:moveTo>
                  <a:lnTo>
                    <a:pt x="402" y="0"/>
                  </a:lnTo>
                  <a:lnTo>
                    <a:pt x="402" y="138"/>
                  </a:lnTo>
                  <a:lnTo>
                    <a:pt x="146" y="138"/>
                  </a:lnTo>
                  <a:lnTo>
                    <a:pt x="146" y="360"/>
                  </a:lnTo>
                  <a:lnTo>
                    <a:pt x="343" y="360"/>
                  </a:lnTo>
                  <a:lnTo>
                    <a:pt x="343" y="498"/>
                  </a:lnTo>
                  <a:lnTo>
                    <a:pt x="146" y="498"/>
                  </a:lnTo>
                  <a:lnTo>
                    <a:pt x="146" y="745"/>
                  </a:lnTo>
                  <a:lnTo>
                    <a:pt x="418" y="745"/>
                  </a:lnTo>
                  <a:lnTo>
                    <a:pt x="418" y="883"/>
                  </a:lnTo>
                  <a:lnTo>
                    <a:pt x="0" y="8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77DD4D-B14F-46B4-BBDB-FC19A99F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6355" y="1376394"/>
              <a:ext cx="287760" cy="531516"/>
            </a:xfrm>
            <a:custGeom>
              <a:avLst/>
              <a:gdLst>
                <a:gd name="T0" fmla="*/ 110 w 210"/>
                <a:gd name="T1" fmla="*/ 55 h 386"/>
                <a:gd name="T2" fmla="*/ 62 w 210"/>
                <a:gd name="T3" fmla="*/ 193 h 386"/>
                <a:gd name="T4" fmla="*/ 111 w 210"/>
                <a:gd name="T5" fmla="*/ 332 h 386"/>
                <a:gd name="T6" fmla="*/ 153 w 210"/>
                <a:gd name="T7" fmla="*/ 251 h 386"/>
                <a:gd name="T8" fmla="*/ 153 w 210"/>
                <a:gd name="T9" fmla="*/ 246 h 386"/>
                <a:gd name="T10" fmla="*/ 210 w 210"/>
                <a:gd name="T11" fmla="*/ 246 h 386"/>
                <a:gd name="T12" fmla="*/ 210 w 210"/>
                <a:gd name="T13" fmla="*/ 251 h 386"/>
                <a:gd name="T14" fmla="*/ 110 w 210"/>
                <a:gd name="T15" fmla="*/ 386 h 386"/>
                <a:gd name="T16" fmla="*/ 0 w 210"/>
                <a:gd name="T17" fmla="*/ 193 h 386"/>
                <a:gd name="T18" fmla="*/ 110 w 210"/>
                <a:gd name="T19" fmla="*/ 0 h 386"/>
                <a:gd name="T20" fmla="*/ 208 w 210"/>
                <a:gd name="T21" fmla="*/ 127 h 386"/>
                <a:gd name="T22" fmla="*/ 151 w 210"/>
                <a:gd name="T23" fmla="*/ 127 h 386"/>
                <a:gd name="T24" fmla="*/ 110 w 210"/>
                <a:gd name="T25" fmla="*/ 5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386">
                  <a:moveTo>
                    <a:pt x="110" y="55"/>
                  </a:moveTo>
                  <a:cubicBezTo>
                    <a:pt x="77" y="55"/>
                    <a:pt x="62" y="100"/>
                    <a:pt x="62" y="193"/>
                  </a:cubicBezTo>
                  <a:cubicBezTo>
                    <a:pt x="62" y="286"/>
                    <a:pt x="77" y="332"/>
                    <a:pt x="111" y="332"/>
                  </a:cubicBezTo>
                  <a:cubicBezTo>
                    <a:pt x="140" y="332"/>
                    <a:pt x="153" y="305"/>
                    <a:pt x="153" y="251"/>
                  </a:cubicBezTo>
                  <a:cubicBezTo>
                    <a:pt x="153" y="250"/>
                    <a:pt x="153" y="248"/>
                    <a:pt x="153" y="246"/>
                  </a:cubicBezTo>
                  <a:cubicBezTo>
                    <a:pt x="210" y="246"/>
                    <a:pt x="210" y="246"/>
                    <a:pt x="210" y="246"/>
                  </a:cubicBezTo>
                  <a:cubicBezTo>
                    <a:pt x="210" y="247"/>
                    <a:pt x="210" y="249"/>
                    <a:pt x="210" y="251"/>
                  </a:cubicBezTo>
                  <a:cubicBezTo>
                    <a:pt x="210" y="337"/>
                    <a:pt x="170" y="386"/>
                    <a:pt x="110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10" y="0"/>
                  </a:cubicBezTo>
                  <a:cubicBezTo>
                    <a:pt x="171" y="0"/>
                    <a:pt x="208" y="45"/>
                    <a:pt x="208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0" y="79"/>
                    <a:pt x="135" y="55"/>
                    <a:pt x="110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34DFCF7D-9CC9-4075-83C5-1CF3246D7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6704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E6F7D31-0109-4486-963B-5DF9E77EC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8458" y="1377552"/>
              <a:ext cx="267495" cy="528042"/>
            </a:xfrm>
            <a:custGeom>
              <a:avLst/>
              <a:gdLst>
                <a:gd name="T0" fmla="*/ 58 w 195"/>
                <a:gd name="T1" fmla="*/ 272 h 383"/>
                <a:gd name="T2" fmla="*/ 99 w 195"/>
                <a:gd name="T3" fmla="*/ 328 h 383"/>
                <a:gd name="T4" fmla="*/ 135 w 195"/>
                <a:gd name="T5" fmla="*/ 291 h 383"/>
                <a:gd name="T6" fmla="*/ 54 w 195"/>
                <a:gd name="T7" fmla="*/ 188 h 383"/>
                <a:gd name="T8" fmla="*/ 8 w 195"/>
                <a:gd name="T9" fmla="*/ 91 h 383"/>
                <a:gd name="T10" fmla="*/ 100 w 195"/>
                <a:gd name="T11" fmla="*/ 0 h 383"/>
                <a:gd name="T12" fmla="*/ 190 w 195"/>
                <a:gd name="T13" fmla="*/ 88 h 383"/>
                <a:gd name="T14" fmla="*/ 134 w 195"/>
                <a:gd name="T15" fmla="*/ 97 h 383"/>
                <a:gd name="T16" fmla="*/ 98 w 195"/>
                <a:gd name="T17" fmla="*/ 52 h 383"/>
                <a:gd name="T18" fmla="*/ 66 w 195"/>
                <a:gd name="T19" fmla="*/ 89 h 383"/>
                <a:gd name="T20" fmla="*/ 110 w 195"/>
                <a:gd name="T21" fmla="*/ 157 h 383"/>
                <a:gd name="T22" fmla="*/ 195 w 195"/>
                <a:gd name="T23" fmla="*/ 288 h 383"/>
                <a:gd name="T24" fmla="*/ 99 w 195"/>
                <a:gd name="T25" fmla="*/ 383 h 383"/>
                <a:gd name="T26" fmla="*/ 0 w 195"/>
                <a:gd name="T27" fmla="*/ 280 h 383"/>
                <a:gd name="T28" fmla="*/ 58 w 195"/>
                <a:gd name="T29" fmla="*/ 27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383">
                  <a:moveTo>
                    <a:pt x="58" y="272"/>
                  </a:moveTo>
                  <a:cubicBezTo>
                    <a:pt x="64" y="309"/>
                    <a:pt x="77" y="328"/>
                    <a:pt x="99" y="328"/>
                  </a:cubicBezTo>
                  <a:cubicBezTo>
                    <a:pt x="122" y="328"/>
                    <a:pt x="135" y="313"/>
                    <a:pt x="135" y="291"/>
                  </a:cubicBezTo>
                  <a:cubicBezTo>
                    <a:pt x="135" y="257"/>
                    <a:pt x="102" y="232"/>
                    <a:pt x="54" y="188"/>
                  </a:cubicBezTo>
                  <a:cubicBezTo>
                    <a:pt x="24" y="161"/>
                    <a:pt x="8" y="126"/>
                    <a:pt x="8" y="91"/>
                  </a:cubicBezTo>
                  <a:cubicBezTo>
                    <a:pt x="8" y="37"/>
                    <a:pt x="47" y="0"/>
                    <a:pt x="100" y="0"/>
                  </a:cubicBezTo>
                  <a:cubicBezTo>
                    <a:pt x="151" y="0"/>
                    <a:pt x="183" y="31"/>
                    <a:pt x="190" y="88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30" y="67"/>
                    <a:pt x="117" y="52"/>
                    <a:pt x="98" y="52"/>
                  </a:cubicBezTo>
                  <a:cubicBezTo>
                    <a:pt x="79" y="52"/>
                    <a:pt x="66" y="66"/>
                    <a:pt x="66" y="89"/>
                  </a:cubicBezTo>
                  <a:cubicBezTo>
                    <a:pt x="66" y="115"/>
                    <a:pt x="84" y="133"/>
                    <a:pt x="110" y="157"/>
                  </a:cubicBezTo>
                  <a:cubicBezTo>
                    <a:pt x="158" y="201"/>
                    <a:pt x="195" y="230"/>
                    <a:pt x="195" y="288"/>
                  </a:cubicBezTo>
                  <a:cubicBezTo>
                    <a:pt x="195" y="342"/>
                    <a:pt x="157" y="383"/>
                    <a:pt x="99" y="383"/>
                  </a:cubicBezTo>
                  <a:cubicBezTo>
                    <a:pt x="43" y="383"/>
                    <a:pt x="7" y="346"/>
                    <a:pt x="0" y="280"/>
                  </a:cubicBezTo>
                  <a:lnTo>
                    <a:pt x="58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A94B7A21-3291-4E3D-991F-59C0B7C63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2595" y="1385658"/>
              <a:ext cx="85112" cy="51125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7E0DBD7-CAA4-4260-B059-8B50624A58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7824" y="1376394"/>
              <a:ext cx="298181" cy="531516"/>
            </a:xfrm>
            <a:custGeom>
              <a:avLst/>
              <a:gdLst>
                <a:gd name="T0" fmla="*/ 109 w 218"/>
                <a:gd name="T1" fmla="*/ 0 h 386"/>
                <a:gd name="T2" fmla="*/ 218 w 218"/>
                <a:gd name="T3" fmla="*/ 193 h 386"/>
                <a:gd name="T4" fmla="*/ 109 w 218"/>
                <a:gd name="T5" fmla="*/ 386 h 386"/>
                <a:gd name="T6" fmla="*/ 0 w 218"/>
                <a:gd name="T7" fmla="*/ 193 h 386"/>
                <a:gd name="T8" fmla="*/ 109 w 218"/>
                <a:gd name="T9" fmla="*/ 0 h 386"/>
                <a:gd name="T10" fmla="*/ 109 w 218"/>
                <a:gd name="T11" fmla="*/ 331 h 386"/>
                <a:gd name="T12" fmla="*/ 156 w 218"/>
                <a:gd name="T13" fmla="*/ 193 h 386"/>
                <a:gd name="T14" fmla="*/ 109 w 218"/>
                <a:gd name="T15" fmla="*/ 55 h 386"/>
                <a:gd name="T16" fmla="*/ 62 w 218"/>
                <a:gd name="T17" fmla="*/ 193 h 386"/>
                <a:gd name="T18" fmla="*/ 109 w 218"/>
                <a:gd name="T19" fmla="*/ 33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386">
                  <a:moveTo>
                    <a:pt x="109" y="0"/>
                  </a:moveTo>
                  <a:cubicBezTo>
                    <a:pt x="180" y="0"/>
                    <a:pt x="218" y="65"/>
                    <a:pt x="218" y="193"/>
                  </a:cubicBezTo>
                  <a:cubicBezTo>
                    <a:pt x="218" y="321"/>
                    <a:pt x="180" y="386"/>
                    <a:pt x="109" y="386"/>
                  </a:cubicBezTo>
                  <a:cubicBezTo>
                    <a:pt x="38" y="386"/>
                    <a:pt x="0" y="321"/>
                    <a:pt x="0" y="193"/>
                  </a:cubicBezTo>
                  <a:cubicBezTo>
                    <a:pt x="0" y="65"/>
                    <a:pt x="38" y="0"/>
                    <a:pt x="109" y="0"/>
                  </a:cubicBezTo>
                  <a:close/>
                  <a:moveTo>
                    <a:pt x="109" y="331"/>
                  </a:moveTo>
                  <a:cubicBezTo>
                    <a:pt x="142" y="331"/>
                    <a:pt x="156" y="286"/>
                    <a:pt x="156" y="193"/>
                  </a:cubicBezTo>
                  <a:cubicBezTo>
                    <a:pt x="156" y="100"/>
                    <a:pt x="142" y="55"/>
                    <a:pt x="109" y="55"/>
                  </a:cubicBezTo>
                  <a:cubicBezTo>
                    <a:pt x="76" y="55"/>
                    <a:pt x="62" y="100"/>
                    <a:pt x="62" y="193"/>
                  </a:cubicBezTo>
                  <a:cubicBezTo>
                    <a:pt x="62" y="286"/>
                    <a:pt x="76" y="331"/>
                    <a:pt x="109" y="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solidFill>
                  <a:srgbClr val="F04E55"/>
                </a:solidFill>
              </a:endParaRPr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D551557D-F4C1-4DE7-B1F9-6C12D83B048B}"/>
              </a:ext>
            </a:extLst>
          </p:cNvPr>
          <p:cNvSpPr/>
          <p:nvPr/>
        </p:nvSpPr>
        <p:spPr>
          <a:xfrm>
            <a:off x="420394" y="2515353"/>
            <a:ext cx="41484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Isolamento</a:t>
            </a:r>
            <a:r>
              <a:rPr lang="it-IT" sz="2000" dirty="0">
                <a:sym typeface="Wingdings" panose="05000000000000000000" pitchFamily="2" charset="2"/>
              </a:rPr>
              <a:t> ed </a:t>
            </a: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esclusione</a:t>
            </a:r>
            <a:r>
              <a:rPr lang="it-IT" sz="2000" dirty="0">
                <a:sym typeface="Wingdings" panose="05000000000000000000" pitchFamily="2" charset="2"/>
              </a:rPr>
              <a:t> sociale (giovani – anziani – portatori di disabilità)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Spopolamento</a:t>
            </a:r>
            <a:r>
              <a:rPr lang="it-IT" sz="2000" dirty="0">
                <a:sym typeface="Wingdings" panose="05000000000000000000" pitchFamily="2" charset="2"/>
              </a:rPr>
              <a:t> dei paesi e delle comunità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Impoverimento economico </a:t>
            </a:r>
            <a:r>
              <a:rPr lang="it-IT" sz="2000" dirty="0">
                <a:sym typeface="Wingdings" panose="05000000000000000000" pitchFamily="2" charset="2"/>
              </a:rPr>
              <a:t>e culturale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sz="200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9B5F4DE4-011C-478B-AE4A-48C15B196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1512264"/>
            <a:ext cx="7137310" cy="45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64823C-5A80-4988-B59F-3F74ED23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76" y="1108621"/>
            <a:ext cx="5479923" cy="537209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4D052AE-AD15-4BF0-895E-7DF875FE1100}"/>
              </a:ext>
            </a:extLst>
          </p:cNvPr>
          <p:cNvSpPr/>
          <p:nvPr/>
        </p:nvSpPr>
        <p:spPr>
          <a:xfrm>
            <a:off x="350277" y="400735"/>
            <a:ext cx="5479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Percentuale di lavoratori in entrata e uscita con tempo medio di spostamento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2BC5AF-E165-4005-A6AE-E522BCB7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03" y="2267382"/>
            <a:ext cx="5105400" cy="30545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E25A322-6FFF-4973-9F09-4156C9878275}"/>
              </a:ext>
            </a:extLst>
          </p:cNvPr>
          <p:cNvSpPr/>
          <p:nvPr/>
        </p:nvSpPr>
        <p:spPr>
          <a:xfrm>
            <a:off x="6361803" y="1615559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Oltre 60 minuti per giungere a destinazione</a:t>
            </a:r>
          </a:p>
        </p:txBody>
      </p:sp>
    </p:spTree>
    <p:extLst>
      <p:ext uri="{BB962C8B-B14F-4D97-AF65-F5344CB8AC3E}">
        <p14:creationId xmlns:p14="http://schemas.microsoft.com/office/powerpoint/2010/main" val="29661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F4A58-0FF2-4C23-B872-82F489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Questo è anche un problema per le grandi città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E97644-965D-4979-9CE8-8C4E57744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8"/>
          <a:stretch/>
        </p:blipFill>
        <p:spPr>
          <a:xfrm>
            <a:off x="4895965" y="1493838"/>
            <a:ext cx="6332631" cy="515461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EF8684-3F96-4E89-927B-2C8C35EA2922}"/>
              </a:ext>
            </a:extLst>
          </p:cNvPr>
          <p:cNvSpPr/>
          <p:nvPr/>
        </p:nvSpPr>
        <p:spPr>
          <a:xfrm>
            <a:off x="458494" y="3101648"/>
            <a:ext cx="4148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50% degli spostamenti </a:t>
            </a:r>
            <a:r>
              <a:rPr lang="it-IT" sz="2000" dirty="0">
                <a:sym typeface="Wingdings" panose="05000000000000000000" pitchFamily="2" charset="2"/>
              </a:rPr>
              <a:t>per pendolarismo in ingresso nelle grandi aree metropolitane è generato da </a:t>
            </a:r>
            <a:r>
              <a:rPr lang="it-IT" sz="2000" dirty="0">
                <a:latin typeface="Franklin Gothic Medium" panose="020B0603020102020204" pitchFamily="34" charset="0"/>
                <a:sym typeface="Wingdings" panose="05000000000000000000" pitchFamily="2" charset="2"/>
              </a:rPr>
              <a:t>comuni sotto i 10.000 abitanti</a:t>
            </a:r>
            <a:r>
              <a:rPr lang="it-IT" sz="20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2198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F4A58-0FF2-4C23-B872-82F489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Opportunità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3EFFB11-7DCA-43AF-80BD-7A3813F25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"/>
          <a:stretch/>
        </p:blipFill>
        <p:spPr>
          <a:xfrm>
            <a:off x="838200" y="1690688"/>
            <a:ext cx="5980261" cy="426720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DC7D8DE-A040-494C-A8A2-3C189D1DB868}"/>
              </a:ext>
            </a:extLst>
          </p:cNvPr>
          <p:cNvSpPr/>
          <p:nvPr/>
        </p:nvSpPr>
        <p:spPr>
          <a:xfrm>
            <a:off x="7062794" y="2013117"/>
            <a:ext cx="45434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Rinnovata vocazione turistica dei territori;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Cerniera tra uomo e natura;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Baluardi della protezione della biodiversità e dell’ambiente (Rete Natura 2000, Siti SIC etc.);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/>
          </a:p>
          <a:p>
            <a:pPr algn="just"/>
            <a:endParaRPr lang="it-IT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927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67F21A-48B5-4F05-AEA6-3EF0B4B7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Soluzioni tradizionali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580784-B3DC-48AC-8E44-71DB8EF1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18" r="6904"/>
          <a:stretch/>
        </p:blipFill>
        <p:spPr>
          <a:xfrm>
            <a:off x="676273" y="1532928"/>
            <a:ext cx="4629151" cy="29064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FB0236-21F9-473E-AE6D-709FECFE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532928"/>
            <a:ext cx="4236848" cy="29064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7359956-8D5C-4E07-A6FF-0F9D4B5C3487}"/>
              </a:ext>
            </a:extLst>
          </p:cNvPr>
          <p:cNvSpPr/>
          <p:nvPr/>
        </p:nvSpPr>
        <p:spPr>
          <a:xfrm>
            <a:off x="914399" y="4588742"/>
            <a:ext cx="103632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Realizzare nuove infrastrutture pesanti è diventato sempre meno una soluzione fattibile:</a:t>
            </a:r>
          </a:p>
          <a:p>
            <a:pPr algn="just"/>
            <a:endParaRPr lang="it-IT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Difficoltà tecniche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Costi di realizzazione e manutenzione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Incertezze politico-finanziarie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Riurbanizzazione delle città – Competizione per risorse scarse con la città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Consumo di suolo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9494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cisio Last">
      <a:majorFont>
        <a:latin typeface="Franklin Gothic Medium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1415</Words>
  <Application>Microsoft Office PowerPoint</Application>
  <PresentationFormat>Widescreen</PresentationFormat>
  <Paragraphs>376</Paragraphs>
  <Slides>38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5" baseType="lpstr">
      <vt:lpstr>Arial</vt:lpstr>
      <vt:lpstr>Calibri</vt:lpstr>
      <vt:lpstr>Franklin Gothic Book</vt:lpstr>
      <vt:lpstr>Franklin Gothic Medium</vt:lpstr>
      <vt:lpstr>Franklin Gothic Medium Cond</vt:lpstr>
      <vt:lpstr>Wingdings</vt:lpstr>
      <vt:lpstr>Tema di Office</vt:lpstr>
      <vt:lpstr>Presentazione standard di PowerPoint</vt:lpstr>
      <vt:lpstr>Presentazione standard di PowerPoint</vt:lpstr>
      <vt:lpstr>Sfide per i territori marginali</vt:lpstr>
      <vt:lpstr>Risultato</vt:lpstr>
      <vt:lpstr>Risultato</vt:lpstr>
      <vt:lpstr>Presentazione standard di PowerPoint</vt:lpstr>
      <vt:lpstr>Questo è anche un problema per le grandi città</vt:lpstr>
      <vt:lpstr>Opportunità</vt:lpstr>
      <vt:lpstr>Soluzioni tradizionali</vt:lpstr>
      <vt:lpstr>Presentazione standard di PowerPoint</vt:lpstr>
      <vt:lpstr>Presentazione standard di PowerPoint</vt:lpstr>
      <vt:lpstr>Caso di studio dall’Europa</vt:lpstr>
      <vt:lpstr>Paesi Bassi</vt:lpstr>
      <vt:lpstr>Forte Governance Territoriale</vt:lpstr>
      <vt:lpstr>Approccio ai problemi di acessibilità</vt:lpstr>
      <vt:lpstr>Programma «Optimising Use»</vt:lpstr>
      <vt:lpstr>Presentazione standard di PowerPoint</vt:lpstr>
      <vt:lpstr>Strategie</vt:lpstr>
      <vt:lpstr>Approccio consiste in 4 elementi</vt:lpstr>
      <vt:lpstr>Approccio regionale</vt:lpstr>
      <vt:lpstr>Esempio: Corsie dinamiche</vt:lpstr>
      <vt:lpstr>Esempio: Infomobilità</vt:lpstr>
      <vt:lpstr>Esempio: Telelavoro e ore flessibili</vt:lpstr>
      <vt:lpstr>Esempio:  «Tangenziali» ciclabili</vt:lpstr>
      <vt:lpstr>Esempio: Velostazioni intelligenti</vt:lpstr>
      <vt:lpstr>Esempio: Caffè gratis!</vt:lpstr>
      <vt:lpstr>Ma anche…</vt:lpstr>
      <vt:lpstr>Ambito d’azione specifico: aree periurbane</vt:lpstr>
      <vt:lpstr>Azioni efficaci nelle aree peri-urbane / marginali</vt:lpstr>
      <vt:lpstr>Presentazione standard di PowerPoint</vt:lpstr>
      <vt:lpstr>Presentazione standard di PowerPoint</vt:lpstr>
      <vt:lpstr>Costi sociali del traffico motorizzato verso le stazioni ferroviarie</vt:lpstr>
      <vt:lpstr>Strategie di  breve-medio-lungo termine</vt:lpstr>
      <vt:lpstr>Output principali</vt:lpstr>
      <vt:lpstr>Effetti</vt:lpstr>
      <vt:lpstr>Cosa ha contribuito di più alla riduzione del traffico</vt:lpstr>
      <vt:lpstr>Elementi chiave di successo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Ruffino</dc:creator>
  <cp:lastModifiedBy>Paolo Ruffino</cp:lastModifiedBy>
  <cp:revision>12</cp:revision>
  <dcterms:created xsi:type="dcterms:W3CDTF">2019-06-05T05:16:46Z</dcterms:created>
  <dcterms:modified xsi:type="dcterms:W3CDTF">2019-06-05T06:52:29Z</dcterms:modified>
</cp:coreProperties>
</file>